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4" r:id="rId7"/>
    <p:sldId id="265" r:id="rId8"/>
    <p:sldId id="258" r:id="rId9"/>
    <p:sldId id="266" r:id="rId10"/>
    <p:sldId id="267" r:id="rId11"/>
    <p:sldId id="259" r:id="rId12"/>
    <p:sldId id="268" r:id="rId13"/>
    <p:sldId id="269" r:id="rId14"/>
    <p:sldId id="260" r:id="rId15"/>
    <p:sldId id="270" r:id="rId16"/>
    <p:sldId id="271" r:id="rId17"/>
    <p:sldId id="261" r:id="rId18"/>
    <p:sldId id="272" r:id="rId19"/>
    <p:sldId id="273" r:id="rId20"/>
    <p:sldId id="262" r:id="rId21"/>
    <p:sldId id="274" r:id="rId22"/>
    <p:sldId id="275" r:id="rId23"/>
    <p:sldId id="263" r:id="rId24"/>
    <p:sldId id="276" r:id="rId25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81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426" y="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a Zoda" userId="76d4827a-f16e-4bf7-8332-20878d837394" providerId="ADAL" clId="{DC3BDD63-E490-452D-A20F-A900D9F92C5F}"/>
    <pc:docChg chg="modSld">
      <pc:chgData name="Gea Zoda" userId="76d4827a-f16e-4bf7-8332-20878d837394" providerId="ADAL" clId="{DC3BDD63-E490-452D-A20F-A900D9F92C5F}" dt="2025-12-04T08:54:36.402" v="0" actId="20577"/>
      <pc:docMkLst>
        <pc:docMk/>
      </pc:docMkLst>
      <pc:sldChg chg="modSp mod">
        <pc:chgData name="Gea Zoda" userId="76d4827a-f16e-4bf7-8332-20878d837394" providerId="ADAL" clId="{DC3BDD63-E490-452D-A20F-A900D9F92C5F}" dt="2025-12-04T08:54:36.402" v="0" actId="20577"/>
        <pc:sldMkLst>
          <pc:docMk/>
          <pc:sldMk cId="0" sldId="256"/>
        </pc:sldMkLst>
        <pc:spChg chg="mod">
          <ac:chgData name="Gea Zoda" userId="76d4827a-f16e-4bf7-8332-20878d837394" providerId="ADAL" clId="{DC3BDD63-E490-452D-A20F-A900D9F92C5F}" dt="2025-12-04T08:54:36.402" v="0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ilancia Giustizi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1789043" cy="10972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28800" y="1828800"/>
            <a:ext cx="7809574" cy="13542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3200" b="1">
                <a:solidFill>
                  <a:srgbClr val="FFD700"/>
                </a:solidFill>
              </a:defRPr>
            </a:pPr>
            <a:r>
              <a:rPr dirty="0"/>
              <a:t>LE SOCIETÀ A CONTROLLO PUBBLICO –</a:t>
            </a:r>
            <a:endParaRPr lang="en-US" dirty="0"/>
          </a:p>
          <a:p>
            <a:pPr algn="ctr">
              <a:defRPr sz="3200" b="1">
                <a:solidFill>
                  <a:srgbClr val="FFD700"/>
                </a:solidFill>
              </a:defRPr>
            </a:pPr>
            <a:r>
              <a:rPr dirty="0"/>
              <a:t> LE DERIVE VERSO SPONDE PRIVATISTICHE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474720"/>
            <a:ext cx="7528279" cy="984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algn="ctr">
              <a:defRPr sz="2000">
                <a:solidFill>
                  <a:srgbClr val="FFFFFF"/>
                </a:solidFill>
              </a:defRPr>
            </a:pPr>
            <a:r>
              <a:rPr dirty="0"/>
              <a:t>Marcovalerio Pozzato </a:t>
            </a:r>
            <a:endParaRPr lang="it-IT" dirty="0"/>
          </a:p>
          <a:p>
            <a:pPr algn="ctr">
              <a:defRPr sz="2000">
                <a:solidFill>
                  <a:srgbClr val="FFFFFF"/>
                </a:solidFill>
              </a:defRPr>
            </a:pPr>
            <a:r>
              <a:rPr lang="it-IT" dirty="0"/>
              <a:t>Presidente della Sezione della</a:t>
            </a:r>
            <a:r>
              <a:rPr dirty="0"/>
              <a:t> Corte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conti</a:t>
            </a:r>
            <a:r>
              <a:rPr dirty="0"/>
              <a:t> </a:t>
            </a:r>
            <a:r>
              <a:rPr lang="it-IT" dirty="0"/>
              <a:t>per l’</a:t>
            </a:r>
            <a:r>
              <a:rPr dirty="0"/>
              <a:t>Emilia-Romagna</a:t>
            </a:r>
          </a:p>
        </p:txBody>
      </p:sp>
      <p:pic>
        <p:nvPicPr>
          <p:cNvPr id="6" name="Immagine 5" descr="Immagine che contiene simbolo, cresta, emblema, corona&#10;&#10;Il contenuto generato dall'IA potrebbe non essere corretto.">
            <a:extLst>
              <a:ext uri="{FF2B5EF4-FFF2-40B4-BE49-F238E27FC236}">
                <a16:creationId xmlns:a16="http://schemas.microsoft.com/office/drawing/2014/main" id="{34A21F10-FDA3-C547-B332-AD47235C65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0" y="4349496"/>
            <a:ext cx="1524000" cy="184099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E836F1-6EDB-7636-345C-E2DB0CA92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1AEB8D-83E9-62D8-4132-E8660E1884C8}"/>
              </a:ext>
            </a:extLst>
          </p:cNvPr>
          <p:cNvSpPr txBox="1"/>
          <p:nvPr/>
        </p:nvSpPr>
        <p:spPr>
          <a:xfrm>
            <a:off x="118745" y="171450"/>
            <a:ext cx="1207008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“</a:t>
            </a:r>
            <a:r>
              <a:rPr sz="2000" dirty="0" err="1"/>
              <a:t>sfruttamento</a:t>
            </a:r>
            <a:r>
              <a:rPr sz="2000" dirty="0"/>
              <a:t>” </a:t>
            </a:r>
            <a:r>
              <a:rPr sz="2000" dirty="0" err="1"/>
              <a:t>delle</a:t>
            </a:r>
            <a:r>
              <a:rPr sz="2000" dirty="0"/>
              <a:t> lacune normative e </a:t>
            </a:r>
            <a:r>
              <a:rPr sz="2000" dirty="0" err="1"/>
              <a:t>i</a:t>
            </a:r>
            <a:r>
              <a:rPr sz="2000" dirty="0"/>
              <a:t> </a:t>
            </a:r>
            <a:r>
              <a:rPr sz="2000" dirty="0" err="1"/>
              <a:t>rischi</a:t>
            </a:r>
            <a:r>
              <a:rPr sz="2000" dirty="0"/>
              <a:t> di </a:t>
            </a:r>
            <a:r>
              <a:rPr sz="2000" dirty="0" err="1"/>
              <a:t>allontanamento</a:t>
            </a:r>
            <a:r>
              <a:rPr sz="2000" dirty="0"/>
              <a:t> </a:t>
            </a:r>
            <a:r>
              <a:rPr sz="2000" dirty="0" err="1"/>
              <a:t>dalle</a:t>
            </a:r>
            <a:r>
              <a:rPr sz="2000" dirty="0"/>
              <a:t> </a:t>
            </a:r>
            <a:r>
              <a:rPr sz="2000" dirty="0" err="1"/>
              <a:t>finalità</a:t>
            </a:r>
            <a:r>
              <a:rPr lang="it-IT" sz="2000" dirty="0"/>
              <a:t> </a:t>
            </a:r>
            <a:r>
              <a:rPr sz="2000" dirty="0" err="1"/>
              <a:t>pubbliche</a:t>
            </a:r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Se lo scenario </a:t>
            </a:r>
            <a:r>
              <a:rPr sz="2000" dirty="0" err="1"/>
              <a:t>ordinamentale</a:t>
            </a:r>
            <a:r>
              <a:rPr sz="2000" dirty="0"/>
              <a:t>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presenta</a:t>
            </a:r>
            <a:r>
              <a:rPr sz="2000" dirty="0"/>
              <a:t> </a:t>
            </a:r>
            <a:r>
              <a:rPr sz="2000" dirty="0" err="1"/>
              <a:t>finalizzato</a:t>
            </a:r>
            <a:r>
              <a:rPr sz="2000" dirty="0"/>
              <a:t> e </a:t>
            </a:r>
            <a:r>
              <a:rPr sz="2000" dirty="0" err="1"/>
              <a:t>coerente</a:t>
            </a:r>
            <a:r>
              <a:rPr sz="2000" dirty="0"/>
              <a:t>, le </a:t>
            </a:r>
            <a:r>
              <a:rPr sz="2000" dirty="0" err="1"/>
              <a:t>declinazioni</a:t>
            </a:r>
            <a:r>
              <a:rPr sz="2000" dirty="0"/>
              <a:t> dal punto di</a:t>
            </a:r>
            <a:r>
              <a:rPr lang="it-IT" sz="2000" dirty="0"/>
              <a:t> </a:t>
            </a:r>
            <a:r>
              <a:rPr sz="2000" dirty="0"/>
              <a:t>vista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creazione</a:t>
            </a:r>
            <a:r>
              <a:rPr sz="2000" dirty="0"/>
              <a:t> di </a:t>
            </a:r>
            <a:r>
              <a:rPr sz="2000" dirty="0" err="1"/>
              <a:t>società</a:t>
            </a:r>
            <a:r>
              <a:rPr sz="2000" dirty="0"/>
              <a:t> </a:t>
            </a:r>
            <a:r>
              <a:rPr sz="2000" dirty="0" err="1"/>
              <a:t>partecipate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 </a:t>
            </a:r>
            <a:r>
              <a:rPr sz="2000" dirty="0" err="1"/>
              <a:t>manifestano</a:t>
            </a:r>
            <a:r>
              <a:rPr sz="2000" dirty="0"/>
              <a:t> </a:t>
            </a:r>
            <a:r>
              <a:rPr sz="2000" dirty="0" err="1"/>
              <a:t>vistose</a:t>
            </a:r>
            <a:r>
              <a:rPr sz="2000" dirty="0"/>
              <a:t> </a:t>
            </a:r>
            <a:r>
              <a:rPr sz="2000" dirty="0" err="1"/>
              <a:t>criticità</a:t>
            </a:r>
            <a:r>
              <a:rPr sz="2000" dirty="0"/>
              <a:t>, legate,</a:t>
            </a:r>
            <a:r>
              <a:rPr lang="it-IT" sz="2000" dirty="0"/>
              <a:t> </a:t>
            </a:r>
            <a:r>
              <a:rPr sz="2000" dirty="0" err="1"/>
              <a:t>essenzialmente</a:t>
            </a:r>
            <a:r>
              <a:rPr sz="2000" dirty="0"/>
              <a:t>, </a:t>
            </a:r>
            <a:r>
              <a:rPr sz="2000" dirty="0" err="1"/>
              <a:t>alla</a:t>
            </a:r>
            <a:r>
              <a:rPr sz="2000" dirty="0"/>
              <a:t> </a:t>
            </a:r>
            <a:r>
              <a:rPr sz="2000" dirty="0" err="1"/>
              <a:t>mancanza</a:t>
            </a:r>
            <a:r>
              <a:rPr sz="2000" dirty="0"/>
              <a:t> di </a:t>
            </a:r>
            <a:r>
              <a:rPr sz="2000" dirty="0" err="1"/>
              <a:t>clausole</a:t>
            </a:r>
            <a:r>
              <a:rPr sz="2000" dirty="0"/>
              <a:t> </a:t>
            </a:r>
            <a:r>
              <a:rPr sz="2000" dirty="0" err="1"/>
              <a:t>statutarie</a:t>
            </a:r>
            <a:r>
              <a:rPr sz="2000" dirty="0"/>
              <a:t> di </a:t>
            </a:r>
            <a:r>
              <a:rPr sz="2000" dirty="0" err="1"/>
              <a:t>chiusura</a:t>
            </a:r>
            <a:r>
              <a:rPr sz="2000" dirty="0"/>
              <a:t>; </a:t>
            </a:r>
            <a:r>
              <a:rPr sz="2000" dirty="0" err="1"/>
              <a:t>nella</a:t>
            </a:r>
            <a:r>
              <a:rPr sz="2000" dirty="0"/>
              <a:t> </a:t>
            </a:r>
            <a:r>
              <a:rPr sz="2000" dirty="0" err="1"/>
              <a:t>sostanza</a:t>
            </a:r>
            <a:r>
              <a:rPr sz="2000" dirty="0"/>
              <a:t>, </a:t>
            </a:r>
            <a:r>
              <a:rPr sz="2000" dirty="0" err="1"/>
              <a:t>nelle</a:t>
            </a:r>
            <a:r>
              <a:rPr lang="it-IT" sz="2000" dirty="0"/>
              <a:t> </a:t>
            </a:r>
            <a:r>
              <a:rPr sz="2000" dirty="0" err="1"/>
              <a:t>smagliature</a:t>
            </a:r>
            <a:r>
              <a:rPr sz="2000" dirty="0"/>
              <a:t> </a:t>
            </a:r>
            <a:r>
              <a:rPr sz="2000" dirty="0" err="1"/>
              <a:t>degli</a:t>
            </a:r>
            <a:r>
              <a:rPr sz="2000" dirty="0"/>
              <a:t> </a:t>
            </a:r>
            <a:r>
              <a:rPr sz="2000" dirty="0" err="1"/>
              <a:t>Statuti</a:t>
            </a:r>
            <a:r>
              <a:rPr sz="2000" dirty="0"/>
              <a:t>  </a:t>
            </a:r>
            <a:r>
              <a:rPr sz="2000" dirty="0" err="1"/>
              <a:t>societari</a:t>
            </a:r>
            <a:r>
              <a:rPr sz="2000" dirty="0"/>
              <a:t>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sono</a:t>
            </a:r>
            <a:r>
              <a:rPr sz="2000" dirty="0"/>
              <a:t> </a:t>
            </a:r>
            <a:r>
              <a:rPr sz="2000" dirty="0" err="1"/>
              <a:t>introdotti</a:t>
            </a:r>
            <a:r>
              <a:rPr sz="2000" dirty="0"/>
              <a:t> </a:t>
            </a:r>
            <a:r>
              <a:rPr sz="2000" dirty="0" err="1"/>
              <a:t>soggetti</a:t>
            </a:r>
            <a:r>
              <a:rPr sz="2000" dirty="0"/>
              <a:t> </a:t>
            </a:r>
            <a:r>
              <a:rPr sz="2000" dirty="0" err="1"/>
              <a:t>privati</a:t>
            </a:r>
            <a:r>
              <a:rPr sz="2000" dirty="0"/>
              <a:t>,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hanno</a:t>
            </a:r>
            <a:r>
              <a:rPr sz="2000" dirty="0"/>
              <a:t> fortemente</a:t>
            </a:r>
            <a:r>
              <a:rPr lang="it-IT" sz="2000" dirty="0"/>
              <a:t> </a:t>
            </a:r>
            <a:r>
              <a:rPr sz="2000" dirty="0" err="1"/>
              <a:t>condizionato</a:t>
            </a:r>
            <a:r>
              <a:rPr sz="2000" dirty="0"/>
              <a:t> le </a:t>
            </a:r>
            <a:r>
              <a:rPr sz="2000" dirty="0" err="1"/>
              <a:t>scelte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, con il forte </a:t>
            </a:r>
            <a:r>
              <a:rPr sz="2000" dirty="0" err="1"/>
              <a:t>rischio</a:t>
            </a:r>
            <a:r>
              <a:rPr sz="2000" dirty="0"/>
              <a:t> </a:t>
            </a:r>
            <a:r>
              <a:rPr sz="2000" dirty="0" err="1"/>
              <a:t>dell’allontanamento</a:t>
            </a:r>
            <a:r>
              <a:rPr sz="2000" dirty="0"/>
              <a:t> </a:t>
            </a:r>
            <a:r>
              <a:rPr sz="2000" dirty="0" err="1"/>
              <a:t>dalle</a:t>
            </a:r>
            <a:r>
              <a:rPr sz="2000" dirty="0"/>
              <a:t> </a:t>
            </a:r>
            <a:r>
              <a:rPr sz="2000" dirty="0" err="1"/>
              <a:t>finalità</a:t>
            </a:r>
            <a:r>
              <a:rPr sz="2000" dirty="0"/>
              <a:t> </a:t>
            </a:r>
            <a:r>
              <a:rPr sz="2000" dirty="0" err="1"/>
              <a:t>tipiche</a:t>
            </a:r>
            <a:r>
              <a:rPr lang="it-IT" sz="2000" dirty="0"/>
              <a:t> </a:t>
            </a:r>
            <a:r>
              <a:rPr sz="2000" dirty="0" err="1"/>
              <a:t>gestionali</a:t>
            </a:r>
            <a:r>
              <a:rPr sz="2000" dirty="0"/>
              <a:t> legate alle </a:t>
            </a:r>
            <a:r>
              <a:rPr sz="2000" dirty="0" err="1"/>
              <a:t>problematiche</a:t>
            </a:r>
            <a:r>
              <a:rPr sz="2000" dirty="0"/>
              <a:t> </a:t>
            </a:r>
            <a:r>
              <a:rPr sz="2000" dirty="0" err="1"/>
              <a:t>territoriali</a:t>
            </a:r>
            <a:r>
              <a:rPr sz="2000" dirty="0"/>
              <a:t>. La </a:t>
            </a:r>
            <a:r>
              <a:rPr sz="2000" dirty="0" err="1"/>
              <a:t>finalità</a:t>
            </a:r>
            <a:r>
              <a:rPr sz="2000" dirty="0"/>
              <a:t> di </a:t>
            </a:r>
            <a:r>
              <a:rPr sz="2000" dirty="0" err="1"/>
              <a:t>lucro</a:t>
            </a:r>
            <a:r>
              <a:rPr sz="2000" dirty="0"/>
              <a:t> </a:t>
            </a:r>
            <a:r>
              <a:rPr sz="2000" dirty="0" err="1"/>
              <a:t>legata</a:t>
            </a:r>
            <a:r>
              <a:rPr sz="2000" dirty="0"/>
              <a:t> </a:t>
            </a:r>
            <a:r>
              <a:rPr sz="2000" dirty="0" err="1"/>
              <a:t>alla</a:t>
            </a:r>
            <a:r>
              <a:rPr sz="2000" dirty="0"/>
              <a:t> </a:t>
            </a:r>
            <a:r>
              <a:rPr sz="2000" dirty="0" err="1"/>
              <a:t>progettualità</a:t>
            </a:r>
            <a:r>
              <a:rPr lang="it-IT" sz="2000" dirty="0"/>
              <a:t> </a:t>
            </a:r>
            <a:r>
              <a:rPr sz="2000" dirty="0" err="1"/>
              <a:t>manageriale</a:t>
            </a:r>
            <a:r>
              <a:rPr sz="2000" dirty="0"/>
              <a:t> </a:t>
            </a:r>
            <a:r>
              <a:rPr sz="2000" dirty="0" err="1"/>
              <a:t>aziendale</a:t>
            </a:r>
            <a:r>
              <a:rPr sz="2000" dirty="0"/>
              <a:t>, in </a:t>
            </a:r>
            <a:r>
              <a:rPr sz="2000" dirty="0" err="1"/>
              <a:t>altre</a:t>
            </a:r>
            <a:r>
              <a:rPr sz="2000" dirty="0"/>
              <a:t> parole, ha </a:t>
            </a:r>
            <a:r>
              <a:rPr sz="2000" dirty="0" err="1"/>
              <a:t>determinato</a:t>
            </a:r>
            <a:r>
              <a:rPr sz="2000" dirty="0"/>
              <a:t> </a:t>
            </a:r>
            <a:r>
              <a:rPr sz="2000" dirty="0" err="1"/>
              <a:t>forti</a:t>
            </a:r>
            <a:r>
              <a:rPr sz="2000" dirty="0"/>
              <a:t> </a:t>
            </a:r>
            <a:r>
              <a:rPr sz="2000" dirty="0" err="1"/>
              <a:t>elementi</a:t>
            </a:r>
            <a:r>
              <a:rPr sz="2000" dirty="0"/>
              <a:t> </a:t>
            </a:r>
            <a:r>
              <a:rPr sz="2000" dirty="0" err="1"/>
              <a:t>problematici</a:t>
            </a:r>
            <a:r>
              <a:rPr sz="2000" dirty="0"/>
              <a:t>, con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importanti</a:t>
            </a:r>
            <a:r>
              <a:rPr sz="2000" dirty="0"/>
              <a:t> </a:t>
            </a:r>
            <a:r>
              <a:rPr sz="2000" dirty="0" err="1"/>
              <a:t>ricadute</a:t>
            </a:r>
            <a:r>
              <a:rPr sz="2000" dirty="0"/>
              <a:t> circa </a:t>
            </a:r>
            <a:r>
              <a:rPr sz="2000" dirty="0" err="1"/>
              <a:t>l’originaria</a:t>
            </a:r>
            <a:r>
              <a:rPr sz="2000" dirty="0"/>
              <a:t> </a:t>
            </a:r>
            <a:r>
              <a:rPr sz="2000" dirty="0" err="1"/>
              <a:t>caratterizzazione</a:t>
            </a:r>
            <a:r>
              <a:rPr sz="2000" dirty="0"/>
              <a:t> in house  (e, </a:t>
            </a:r>
            <a:r>
              <a:rPr sz="2000" dirty="0" err="1"/>
              <a:t>quindi</a:t>
            </a:r>
            <a:r>
              <a:rPr sz="2000" dirty="0"/>
              <a:t>, con </a:t>
            </a:r>
            <a:r>
              <a:rPr sz="2000" dirty="0" err="1"/>
              <a:t>conseguenze</a:t>
            </a:r>
            <a:r>
              <a:rPr lang="it-IT" sz="2000" dirty="0"/>
              <a:t> </a:t>
            </a:r>
            <a:r>
              <a:rPr sz="2000" dirty="0"/>
              <a:t>per </a:t>
            </a:r>
            <a:r>
              <a:rPr sz="2000" dirty="0" err="1"/>
              <a:t>quanto</a:t>
            </a:r>
            <a:r>
              <a:rPr sz="2000" dirty="0"/>
              <a:t> </a:t>
            </a:r>
            <a:r>
              <a:rPr sz="2000" dirty="0" err="1"/>
              <a:t>riguarda</a:t>
            </a:r>
            <a:r>
              <a:rPr sz="2000" dirty="0"/>
              <a:t> la non </a:t>
            </a:r>
            <a:r>
              <a:rPr sz="2000" dirty="0" err="1"/>
              <a:t>possibilità</a:t>
            </a:r>
            <a:r>
              <a:rPr sz="2000" dirty="0"/>
              <a:t> di </a:t>
            </a:r>
            <a:r>
              <a:rPr sz="2000" dirty="0" err="1"/>
              <a:t>affidamento</a:t>
            </a:r>
            <a:r>
              <a:rPr sz="2000" dirty="0"/>
              <a:t> </a:t>
            </a:r>
            <a:r>
              <a:rPr sz="2000" dirty="0" err="1"/>
              <a:t>diretto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concessione</a:t>
            </a:r>
            <a:r>
              <a:rPr sz="2000" dirty="0"/>
              <a:t>).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L’introduzione</a:t>
            </a:r>
            <a:r>
              <a:rPr sz="2000" dirty="0"/>
              <a:t> </a:t>
            </a:r>
            <a:r>
              <a:rPr sz="2000" dirty="0" err="1"/>
              <a:t>nelle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sz="2000" dirty="0"/>
              <a:t> </a:t>
            </a:r>
            <a:r>
              <a:rPr sz="2000" dirty="0" err="1"/>
              <a:t>dei</a:t>
            </a:r>
            <a:r>
              <a:rPr sz="2000" dirty="0"/>
              <a:t> </a:t>
            </a:r>
            <a:r>
              <a:rPr sz="2000" dirty="0" err="1"/>
              <a:t>soggetti</a:t>
            </a:r>
            <a:r>
              <a:rPr sz="2000" dirty="0"/>
              <a:t> </a:t>
            </a:r>
            <a:r>
              <a:rPr sz="2000" dirty="0" err="1"/>
              <a:t>privati</a:t>
            </a:r>
            <a:r>
              <a:rPr sz="2000" dirty="0"/>
              <a:t>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accompagna</a:t>
            </a:r>
            <a:r>
              <a:rPr sz="2000" dirty="0"/>
              <a:t> al </a:t>
            </a:r>
            <a:r>
              <a:rPr sz="2000" dirty="0" err="1"/>
              <a:t>costante</a:t>
            </a:r>
            <a:r>
              <a:rPr sz="2000" dirty="0"/>
              <a:t> </a:t>
            </a:r>
            <a:r>
              <a:rPr sz="2000" dirty="0" err="1"/>
              <a:t>rischio</a:t>
            </a:r>
            <a:r>
              <a:rPr sz="2000" dirty="0"/>
              <a:t> di </a:t>
            </a:r>
            <a:r>
              <a:rPr sz="2000" dirty="0" err="1"/>
              <a:t>elusione</a:t>
            </a:r>
            <a:r>
              <a:rPr lang="it-IT"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stringenti</a:t>
            </a:r>
            <a:r>
              <a:rPr sz="2000" dirty="0"/>
              <a:t> </a:t>
            </a:r>
            <a:r>
              <a:rPr sz="2000" dirty="0" err="1"/>
              <a:t>regole</a:t>
            </a:r>
            <a:r>
              <a:rPr sz="2000" dirty="0"/>
              <a:t> </a:t>
            </a:r>
            <a:r>
              <a:rPr sz="2000" dirty="0" err="1"/>
              <a:t>recate</a:t>
            </a:r>
            <a:r>
              <a:rPr sz="2000" dirty="0"/>
              <a:t> dal TUSP, </a:t>
            </a:r>
            <a:r>
              <a:rPr sz="2000" dirty="0" err="1"/>
              <a:t>determinando</a:t>
            </a:r>
            <a:r>
              <a:rPr sz="2000" dirty="0"/>
              <a:t> un </a:t>
            </a:r>
            <a:r>
              <a:rPr sz="2000" dirty="0" err="1"/>
              <a:t>incoerente</a:t>
            </a:r>
            <a:r>
              <a:rPr sz="2000" dirty="0"/>
              <a:t> </a:t>
            </a:r>
            <a:r>
              <a:rPr sz="2000" dirty="0" err="1"/>
              <a:t>utilizzo</a:t>
            </a:r>
            <a:r>
              <a:rPr sz="2000" dirty="0"/>
              <a:t> di </a:t>
            </a:r>
            <a:r>
              <a:rPr sz="2000" dirty="0" err="1"/>
              <a:t>risorse</a:t>
            </a:r>
            <a:r>
              <a:rPr lang="it-IT" sz="2000" dirty="0"/>
              <a:t> </a:t>
            </a:r>
            <a:r>
              <a:rPr sz="2000" dirty="0" err="1"/>
              <a:t>pubbliche</a:t>
            </a:r>
            <a:r>
              <a:rPr sz="2000" dirty="0"/>
              <a:t> in uno scenario di </a:t>
            </a:r>
            <a:r>
              <a:rPr sz="2000" dirty="0" err="1"/>
              <a:t>sfrenato</a:t>
            </a:r>
            <a:r>
              <a:rPr sz="2000" dirty="0"/>
              <a:t> </a:t>
            </a:r>
            <a:r>
              <a:rPr sz="2000" dirty="0" err="1"/>
              <a:t>aziendalismo</a:t>
            </a:r>
            <a:r>
              <a:rPr sz="2000" dirty="0"/>
              <a:t>, </a:t>
            </a:r>
            <a:r>
              <a:rPr sz="2000" dirty="0" err="1"/>
              <a:t>slegato</a:t>
            </a:r>
            <a:r>
              <a:rPr sz="2000" dirty="0"/>
              <a:t> </a:t>
            </a:r>
            <a:r>
              <a:rPr sz="2000" dirty="0" err="1"/>
              <a:t>dalle</a:t>
            </a:r>
            <a:r>
              <a:rPr sz="2000" dirty="0"/>
              <a:t> </a:t>
            </a:r>
            <a:r>
              <a:rPr sz="2000" dirty="0" err="1"/>
              <a:t>esigenze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cittadinanza</a:t>
            </a:r>
            <a:r>
              <a:rPr lang="it-IT" sz="2000" dirty="0"/>
              <a:t> </a:t>
            </a:r>
            <a:r>
              <a:rPr sz="2000" dirty="0" err="1"/>
              <a:t>tipicamente</a:t>
            </a:r>
            <a:r>
              <a:rPr sz="2000" dirty="0"/>
              <a:t> </a:t>
            </a:r>
            <a:r>
              <a:rPr sz="2000" dirty="0" err="1"/>
              <a:t>territoriali</a:t>
            </a:r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ibridazione</a:t>
            </a:r>
            <a:r>
              <a:rPr sz="2000" dirty="0"/>
              <a:t>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declina</a:t>
            </a:r>
            <a:r>
              <a:rPr sz="2000" dirty="0"/>
              <a:t>  sempre </a:t>
            </a:r>
            <a:r>
              <a:rPr sz="2000" dirty="0" err="1"/>
              <a:t>nel</a:t>
            </a:r>
            <a:r>
              <a:rPr sz="2000" dirty="0"/>
              <a:t> senso di </a:t>
            </a:r>
            <a:r>
              <a:rPr sz="2000" dirty="0" err="1"/>
              <a:t>sottrarre</a:t>
            </a:r>
            <a:r>
              <a:rPr sz="2000" dirty="0"/>
              <a:t> la </a:t>
            </a:r>
            <a:r>
              <a:rPr sz="2000" dirty="0" err="1"/>
              <a:t>compagine</a:t>
            </a:r>
            <a:r>
              <a:rPr lang="it-IT" sz="2000" dirty="0"/>
              <a:t> </a:t>
            </a:r>
            <a:r>
              <a:rPr sz="2000" dirty="0" err="1"/>
              <a:t>societaria</a:t>
            </a:r>
            <a:r>
              <a:rPr sz="2000" dirty="0"/>
              <a:t> ai </a:t>
            </a:r>
            <a:r>
              <a:rPr sz="2000" dirty="0" err="1"/>
              <a:t>vincoli</a:t>
            </a:r>
            <a:r>
              <a:rPr sz="2000" dirty="0"/>
              <a:t> </a:t>
            </a:r>
            <a:r>
              <a:rPr sz="2000" dirty="0" err="1"/>
              <a:t>propri</a:t>
            </a:r>
            <a:r>
              <a:rPr sz="2000" dirty="0"/>
              <a:t> del </a:t>
            </a:r>
            <a:r>
              <a:rPr sz="2000" dirty="0" err="1"/>
              <a:t>riferito</a:t>
            </a:r>
            <a:r>
              <a:rPr sz="2000" dirty="0"/>
              <a:t> Testo Unico, </a:t>
            </a:r>
            <a:r>
              <a:rPr sz="2000" dirty="0" err="1"/>
              <a:t>nel</a:t>
            </a:r>
            <a:r>
              <a:rPr sz="2000" dirty="0"/>
              <a:t> </a:t>
            </a:r>
            <a:r>
              <a:rPr sz="2000" dirty="0" err="1"/>
              <a:t>tentativo</a:t>
            </a:r>
            <a:r>
              <a:rPr sz="2000" dirty="0"/>
              <a:t>  -</a:t>
            </a:r>
            <a:r>
              <a:rPr sz="2000" dirty="0" err="1"/>
              <a:t>tuttavia</a:t>
            </a:r>
            <a:r>
              <a:rPr sz="2000" dirty="0"/>
              <a:t> - di </a:t>
            </a:r>
            <a:r>
              <a:rPr sz="2000" dirty="0" err="1"/>
              <a:t>mantenere</a:t>
            </a:r>
            <a:r>
              <a:rPr sz="2000" dirty="0"/>
              <a:t> tutte</a:t>
            </a:r>
            <a:r>
              <a:rPr lang="it-IT" sz="2000" dirty="0"/>
              <a:t> </a:t>
            </a:r>
            <a:r>
              <a:rPr sz="2000" dirty="0"/>
              <a:t>le prerogative </a:t>
            </a:r>
            <a:r>
              <a:rPr sz="2000" dirty="0" err="1"/>
              <a:t>proprie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Società in house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Allo</a:t>
            </a:r>
            <a:r>
              <a:rPr sz="2000" dirty="0"/>
              <a:t> </a:t>
            </a:r>
            <a:r>
              <a:rPr sz="2000" dirty="0" err="1"/>
              <a:t>scopo</a:t>
            </a:r>
            <a:r>
              <a:rPr sz="2000" dirty="0"/>
              <a:t> di </a:t>
            </a:r>
            <a:r>
              <a:rPr sz="2000" dirty="0" err="1"/>
              <a:t>evidenziare</a:t>
            </a:r>
            <a:r>
              <a:rPr sz="2000" dirty="0"/>
              <a:t> </a:t>
            </a:r>
            <a:r>
              <a:rPr sz="2000" dirty="0" err="1"/>
              <a:t>meglio</a:t>
            </a:r>
            <a:r>
              <a:rPr sz="2000" dirty="0"/>
              <a:t> le </a:t>
            </a:r>
            <a:r>
              <a:rPr sz="2000" dirty="0" err="1"/>
              <a:t>distorsioni</a:t>
            </a:r>
            <a:r>
              <a:rPr sz="2000" dirty="0"/>
              <a:t> </a:t>
            </a:r>
            <a:r>
              <a:rPr sz="2000" dirty="0" err="1"/>
              <a:t>derivanti</a:t>
            </a:r>
            <a:r>
              <a:rPr sz="2000" dirty="0"/>
              <a:t> </a:t>
            </a:r>
            <a:r>
              <a:rPr sz="2000" dirty="0" err="1"/>
              <a:t>dall’allontanamento</a:t>
            </a:r>
            <a:r>
              <a:rPr sz="2000" dirty="0"/>
              <a:t> </a:t>
            </a:r>
            <a:r>
              <a:rPr sz="2000" dirty="0" err="1"/>
              <a:t>dall’originario</a:t>
            </a:r>
            <a:r>
              <a:rPr lang="it-IT" sz="2000" dirty="0"/>
              <a:t> </a:t>
            </a:r>
            <a:r>
              <a:rPr sz="2000" dirty="0" err="1"/>
              <a:t>modello</a:t>
            </a:r>
            <a:r>
              <a:rPr sz="2000" dirty="0"/>
              <a:t> “puro” di </a:t>
            </a:r>
            <a:r>
              <a:rPr sz="2000" dirty="0" err="1"/>
              <a:t>società</a:t>
            </a:r>
            <a:r>
              <a:rPr sz="2000" dirty="0"/>
              <a:t> a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 </a:t>
            </a:r>
            <a:r>
              <a:rPr sz="2000" dirty="0" err="1"/>
              <a:t>verranno</a:t>
            </a:r>
            <a:r>
              <a:rPr sz="2000" dirty="0"/>
              <a:t> di </a:t>
            </a:r>
            <a:r>
              <a:rPr sz="2000" dirty="0" err="1"/>
              <a:t>seguito</a:t>
            </a:r>
            <a:r>
              <a:rPr sz="2000" dirty="0"/>
              <a:t> </a:t>
            </a:r>
            <a:r>
              <a:rPr sz="2000" dirty="0" err="1"/>
              <a:t>evidenziate</a:t>
            </a:r>
            <a:r>
              <a:rPr sz="2000" dirty="0"/>
              <a:t> </a:t>
            </a:r>
            <a:r>
              <a:rPr sz="2000" dirty="0" err="1"/>
              <a:t>alcune</a:t>
            </a:r>
            <a:r>
              <a:rPr lang="it-IT" sz="2000" dirty="0"/>
              <a:t> </a:t>
            </a:r>
            <a:r>
              <a:rPr sz="2000" dirty="0" err="1"/>
              <a:t>specifiche</a:t>
            </a:r>
            <a:r>
              <a:rPr sz="2000" dirty="0"/>
              <a:t> </a:t>
            </a:r>
            <a:r>
              <a:rPr sz="2000" dirty="0" err="1"/>
              <a:t>vicende</a:t>
            </a:r>
            <a:r>
              <a:rPr sz="2000" dirty="0"/>
              <a:t> </a:t>
            </a:r>
            <a:r>
              <a:rPr sz="2000" dirty="0" err="1"/>
              <a:t>societarie</a:t>
            </a:r>
            <a:r>
              <a:rPr sz="2000" dirty="0"/>
              <a:t>, con </a:t>
            </a:r>
            <a:r>
              <a:rPr sz="2000" dirty="0" err="1"/>
              <a:t>risvolti</a:t>
            </a:r>
            <a:r>
              <a:rPr sz="2000" dirty="0"/>
              <a:t> </a:t>
            </a:r>
            <a:r>
              <a:rPr sz="2000" dirty="0" err="1"/>
              <a:t>diversi</a:t>
            </a:r>
            <a:r>
              <a:rPr sz="2000" dirty="0"/>
              <a:t>, </a:t>
            </a:r>
            <a:r>
              <a:rPr sz="2000" dirty="0" err="1"/>
              <a:t>esponenziali</a:t>
            </a:r>
            <a:r>
              <a:rPr sz="2000" dirty="0"/>
              <a:t> di </a:t>
            </a:r>
            <a:r>
              <a:rPr sz="2000" dirty="0" err="1"/>
              <a:t>possibili</a:t>
            </a:r>
            <a:r>
              <a:rPr sz="2000" dirty="0"/>
              <a:t> </a:t>
            </a:r>
            <a:r>
              <a:rPr sz="2000" dirty="0" err="1"/>
              <a:t>linee</a:t>
            </a:r>
            <a:r>
              <a:rPr sz="2000" dirty="0"/>
              <a:t> di </a:t>
            </a:r>
            <a:r>
              <a:rPr sz="2000" dirty="0" err="1"/>
              <a:t>tendenza</a:t>
            </a:r>
            <a:r>
              <a:rPr lang="it-IT" sz="2000" dirty="0"/>
              <a:t>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presentano</a:t>
            </a:r>
            <a:r>
              <a:rPr sz="2000" dirty="0"/>
              <a:t> come “</a:t>
            </a:r>
            <a:r>
              <a:rPr sz="2000" dirty="0" err="1"/>
              <a:t>centrifughe</a:t>
            </a:r>
            <a:r>
              <a:rPr sz="2000" dirty="0"/>
              <a:t>” rispetto alle </a:t>
            </a:r>
            <a:r>
              <a:rPr sz="2000" dirty="0" err="1"/>
              <a:t>finalità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, o </a:t>
            </a:r>
            <a:r>
              <a:rPr sz="2000" dirty="0" err="1"/>
              <a:t>quantomeno</a:t>
            </a:r>
            <a:r>
              <a:rPr lang="it-IT" sz="2000" dirty="0"/>
              <a:t> </a:t>
            </a:r>
            <a:r>
              <a:rPr sz="2000" dirty="0"/>
              <a:t>fortemente </a:t>
            </a:r>
            <a:r>
              <a:rPr sz="2000" dirty="0" err="1"/>
              <a:t>condizionate</a:t>
            </a:r>
            <a:r>
              <a:rPr sz="2000" dirty="0"/>
              <a:t> da </a:t>
            </a:r>
            <a:r>
              <a:rPr sz="2000" dirty="0" err="1"/>
              <a:t>interessi</a:t>
            </a:r>
            <a:r>
              <a:rPr sz="2000" dirty="0"/>
              <a:t> </a:t>
            </a:r>
            <a:r>
              <a:rPr sz="2000" dirty="0" err="1"/>
              <a:t>privati</a:t>
            </a:r>
            <a:r>
              <a:rPr sz="2000" dirty="0"/>
              <a:t> non </a:t>
            </a:r>
            <a:r>
              <a:rPr sz="2000" dirty="0" err="1"/>
              <a:t>coincidenti</a:t>
            </a:r>
            <a:r>
              <a:rPr sz="2000" dirty="0"/>
              <a:t> con </a:t>
            </a:r>
            <a:r>
              <a:rPr sz="2000" dirty="0" err="1"/>
              <a:t>queste</a:t>
            </a:r>
            <a:r>
              <a:rPr sz="2000" dirty="0"/>
              <a:t> </a:t>
            </a:r>
            <a:r>
              <a:rPr sz="2000" dirty="0" err="1"/>
              <a:t>ultime</a:t>
            </a:r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endParaRPr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27E730B7-BE21-86BB-F3FA-2859D933A3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AFAD93-153A-7E3B-6BE9-D4D3300ADA42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23332981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45" y="91440"/>
            <a:ext cx="1195133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/>
              <a:t>Il </a:t>
            </a:r>
            <a:r>
              <a:rPr dirty="0" err="1"/>
              <a:t>caso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Società </a:t>
            </a:r>
            <a:r>
              <a:rPr dirty="0" err="1"/>
              <a:t>Autobrennero</a:t>
            </a:r>
            <a:r>
              <a:rPr dirty="0"/>
              <a:t> - A22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/>
              <a:t>La Società Autostrada del </a:t>
            </a:r>
            <a:r>
              <a:rPr dirty="0" err="1"/>
              <a:t>Brennero</a:t>
            </a:r>
            <a:r>
              <a:rPr dirty="0"/>
              <a:t> (A22) è </a:t>
            </a:r>
            <a:r>
              <a:rPr dirty="0" err="1"/>
              <a:t>stata</a:t>
            </a:r>
            <a:r>
              <a:rPr dirty="0"/>
              <a:t> </a:t>
            </a:r>
            <a:r>
              <a:rPr dirty="0" err="1"/>
              <a:t>costituita</a:t>
            </a:r>
            <a:r>
              <a:rPr dirty="0"/>
              <a:t> </a:t>
            </a:r>
            <a:r>
              <a:rPr dirty="0" err="1"/>
              <a:t>alla</a:t>
            </a:r>
            <a:r>
              <a:rPr dirty="0"/>
              <a:t> fine </a:t>
            </a:r>
            <a:r>
              <a:rPr dirty="0" err="1"/>
              <a:t>degli</a:t>
            </a:r>
            <a:r>
              <a:rPr dirty="0"/>
              <a:t> anni </a:t>
            </a:r>
            <a:r>
              <a:rPr dirty="0" err="1"/>
              <a:t>cinquanta</a:t>
            </a:r>
            <a:r>
              <a:rPr dirty="0"/>
              <a:t>  a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/>
              <a:t>Trent o, per </a:t>
            </a:r>
            <a:r>
              <a:rPr dirty="0" err="1"/>
              <a:t>effetto</a:t>
            </a:r>
            <a:r>
              <a:rPr dirty="0"/>
              <a:t> </a:t>
            </a:r>
            <a:r>
              <a:rPr dirty="0" err="1"/>
              <a:t>dell'iniziativa</a:t>
            </a:r>
            <a:r>
              <a:rPr dirty="0"/>
              <a:t> </a:t>
            </a:r>
            <a:r>
              <a:rPr dirty="0" err="1"/>
              <a:t>degli</a:t>
            </a:r>
            <a:r>
              <a:rPr dirty="0"/>
              <a:t>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locali</a:t>
            </a:r>
            <a:r>
              <a:rPr dirty="0"/>
              <a:t> </a:t>
            </a:r>
            <a:r>
              <a:rPr dirty="0" err="1"/>
              <a:t>localizzati</a:t>
            </a:r>
            <a:r>
              <a:rPr dirty="0"/>
              <a:t> </a:t>
            </a:r>
            <a:r>
              <a:rPr dirty="0" err="1"/>
              <a:t>fra</a:t>
            </a:r>
            <a:r>
              <a:rPr dirty="0"/>
              <a:t> Modena e il </a:t>
            </a:r>
            <a:r>
              <a:rPr dirty="0" err="1"/>
              <a:t>passo</a:t>
            </a:r>
            <a:r>
              <a:rPr dirty="0"/>
              <a:t> del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Brennero</a:t>
            </a:r>
            <a:r>
              <a:rPr dirty="0"/>
              <a:t> 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All’atto</a:t>
            </a:r>
            <a:r>
              <a:rPr dirty="0"/>
              <a:t>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costituzione</a:t>
            </a:r>
            <a:r>
              <a:rPr dirty="0"/>
              <a:t> la Società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configurava</a:t>
            </a:r>
            <a:r>
              <a:rPr dirty="0"/>
              <a:t> come </a:t>
            </a:r>
            <a:r>
              <a:rPr dirty="0" err="1"/>
              <a:t>tipicamente</a:t>
            </a:r>
            <a:r>
              <a:rPr dirty="0"/>
              <a:t> in house , </a:t>
            </a:r>
            <a:r>
              <a:rPr dirty="0" err="1"/>
              <a:t>posto</a:t>
            </a:r>
            <a:r>
              <a:rPr dirty="0"/>
              <a:t> </a:t>
            </a:r>
            <a:r>
              <a:rPr dirty="0" err="1"/>
              <a:t>che</a:t>
            </a:r>
            <a:endParaRPr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l’integralità</a:t>
            </a:r>
            <a:r>
              <a:rPr dirty="0"/>
              <a:t> </a:t>
            </a:r>
            <a:r>
              <a:rPr dirty="0" err="1"/>
              <a:t>delle</a:t>
            </a:r>
            <a:r>
              <a:rPr dirty="0"/>
              <a:t> </a:t>
            </a:r>
            <a:r>
              <a:rPr dirty="0" err="1"/>
              <a:t>azioni</a:t>
            </a:r>
            <a:r>
              <a:rPr dirty="0"/>
              <a:t> era in </a:t>
            </a:r>
            <a:r>
              <a:rPr dirty="0" err="1"/>
              <a:t>possesso</a:t>
            </a:r>
            <a:r>
              <a:rPr dirty="0"/>
              <a:t> di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pubblici</a:t>
            </a:r>
            <a:r>
              <a:rPr dirty="0"/>
              <a:t>, </a:t>
            </a:r>
            <a:r>
              <a:rPr dirty="0" err="1"/>
              <a:t>prevalentemente</a:t>
            </a:r>
            <a:r>
              <a:rPr dirty="0"/>
              <a:t> a carattere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territoriale</a:t>
            </a:r>
            <a:r>
              <a:rPr dirty="0"/>
              <a:t>, di </a:t>
            </a:r>
            <a:r>
              <a:rPr dirty="0" err="1"/>
              <a:t>rango</a:t>
            </a:r>
            <a:r>
              <a:rPr dirty="0"/>
              <a:t> </a:t>
            </a:r>
            <a:r>
              <a:rPr dirty="0" err="1"/>
              <a:t>regionale</a:t>
            </a:r>
            <a:r>
              <a:rPr dirty="0"/>
              <a:t>, </a:t>
            </a:r>
            <a:r>
              <a:rPr dirty="0" err="1"/>
              <a:t>provinciale</a:t>
            </a:r>
            <a:r>
              <a:rPr dirty="0"/>
              <a:t> e </a:t>
            </a:r>
            <a:r>
              <a:rPr dirty="0" err="1"/>
              <a:t>comunale</a:t>
            </a:r>
            <a:r>
              <a:rPr dirty="0"/>
              <a:t>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Mancando</a:t>
            </a:r>
            <a:r>
              <a:rPr dirty="0"/>
              <a:t> </a:t>
            </a:r>
            <a:r>
              <a:rPr dirty="0" err="1"/>
              <a:t>nello</a:t>
            </a:r>
            <a:r>
              <a:rPr dirty="0"/>
              <a:t> Statuto </a:t>
            </a:r>
            <a:r>
              <a:rPr dirty="0" err="1"/>
              <a:t>societario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specifica</a:t>
            </a:r>
            <a:r>
              <a:rPr dirty="0"/>
              <a:t> norma </a:t>
            </a:r>
            <a:r>
              <a:rPr dirty="0" err="1"/>
              <a:t>prescrittiva</a:t>
            </a:r>
            <a:r>
              <a:rPr dirty="0"/>
              <a:t> del </a:t>
            </a:r>
            <a:r>
              <a:rPr dirty="0" err="1"/>
              <a:t>necessario</a:t>
            </a:r>
            <a:r>
              <a:rPr dirty="0"/>
              <a:t> </a:t>
            </a:r>
            <a:r>
              <a:rPr dirty="0" err="1"/>
              <a:t>possesso</a:t>
            </a:r>
            <a:endParaRPr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azionario</a:t>
            </a:r>
            <a:r>
              <a:rPr dirty="0"/>
              <a:t> da </a:t>
            </a:r>
            <a:r>
              <a:rPr dirty="0" err="1"/>
              <a:t>parte</a:t>
            </a:r>
            <a:r>
              <a:rPr dirty="0"/>
              <a:t> di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pubblici</a:t>
            </a:r>
            <a:r>
              <a:rPr dirty="0"/>
              <a:t>, </a:t>
            </a:r>
            <a:r>
              <a:rPr dirty="0" err="1"/>
              <a:t>nei</a:t>
            </a:r>
            <a:r>
              <a:rPr dirty="0"/>
              <a:t> </a:t>
            </a:r>
            <a:r>
              <a:rPr dirty="0" err="1"/>
              <a:t>primi</a:t>
            </a:r>
            <a:r>
              <a:rPr dirty="0"/>
              <a:t> anni </a:t>
            </a:r>
            <a:r>
              <a:rPr dirty="0" err="1"/>
              <a:t>novanta</a:t>
            </a:r>
            <a:r>
              <a:rPr dirty="0"/>
              <a:t> </a:t>
            </a:r>
            <a:r>
              <a:rPr dirty="0" err="1"/>
              <a:t>alcuni</a:t>
            </a:r>
            <a:r>
              <a:rPr dirty="0"/>
              <a:t>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territoriali</a:t>
            </a:r>
            <a:r>
              <a:rPr dirty="0"/>
              <a:t> (</a:t>
            </a:r>
            <a:r>
              <a:rPr dirty="0" err="1"/>
              <a:t>fra</a:t>
            </a:r>
            <a:r>
              <a:rPr dirty="0"/>
              <a:t> cui la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/>
              <a:t>Provincia di Reggio Emilia), per lo </a:t>
            </a:r>
            <a:r>
              <a:rPr dirty="0" err="1"/>
              <a:t>più</a:t>
            </a:r>
            <a:r>
              <a:rPr dirty="0"/>
              <a:t> </a:t>
            </a:r>
            <a:r>
              <a:rPr dirty="0" err="1"/>
              <a:t>ricadenti</a:t>
            </a:r>
            <a:r>
              <a:rPr dirty="0"/>
              <a:t>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contesto</a:t>
            </a:r>
            <a:r>
              <a:rPr dirty="0"/>
              <a:t> </a:t>
            </a:r>
            <a:r>
              <a:rPr dirty="0" err="1"/>
              <a:t>regionale</a:t>
            </a:r>
            <a:r>
              <a:rPr dirty="0"/>
              <a:t> </a:t>
            </a:r>
            <a:r>
              <a:rPr dirty="0" err="1"/>
              <a:t>emiliano</a:t>
            </a:r>
            <a:r>
              <a:rPr dirty="0"/>
              <a:t>, </a:t>
            </a:r>
            <a:r>
              <a:rPr dirty="0" err="1"/>
              <a:t>allo</a:t>
            </a:r>
            <a:r>
              <a:rPr dirty="0"/>
              <a:t> </a:t>
            </a:r>
            <a:r>
              <a:rPr dirty="0" err="1"/>
              <a:t>scopo</a:t>
            </a:r>
            <a:endParaRPr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/>
              <a:t>di </a:t>
            </a:r>
            <a:r>
              <a:rPr dirty="0" err="1"/>
              <a:t>procurarsi</a:t>
            </a:r>
            <a:r>
              <a:rPr dirty="0"/>
              <a:t> </a:t>
            </a:r>
            <a:r>
              <a:rPr dirty="0" err="1"/>
              <a:t>provviste</a:t>
            </a:r>
            <a:r>
              <a:rPr dirty="0"/>
              <a:t> </a:t>
            </a:r>
            <a:r>
              <a:rPr dirty="0" err="1"/>
              <a:t>monetarie</a:t>
            </a:r>
            <a:r>
              <a:rPr dirty="0"/>
              <a:t>, </a:t>
            </a:r>
            <a:r>
              <a:rPr dirty="0" err="1"/>
              <a:t>cedettero</a:t>
            </a:r>
            <a:r>
              <a:rPr dirty="0"/>
              <a:t> le </a:t>
            </a:r>
            <a:r>
              <a:rPr dirty="0" err="1"/>
              <a:t>proprie</a:t>
            </a:r>
            <a:r>
              <a:rPr dirty="0"/>
              <a:t> quote a </a:t>
            </a:r>
            <a:r>
              <a:rPr dirty="0" err="1"/>
              <a:t>soggetti</a:t>
            </a:r>
            <a:r>
              <a:rPr dirty="0"/>
              <a:t> </a:t>
            </a:r>
            <a:r>
              <a:rPr dirty="0" err="1"/>
              <a:t>privati</a:t>
            </a:r>
            <a:r>
              <a:rPr dirty="0"/>
              <a:t>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/>
              <a:t>Ad </a:t>
            </a:r>
            <a:r>
              <a:rPr dirty="0" err="1"/>
              <a:t>oggi</a:t>
            </a:r>
            <a:r>
              <a:rPr dirty="0"/>
              <a:t>  le quote </a:t>
            </a:r>
            <a:r>
              <a:rPr dirty="0" err="1"/>
              <a:t>azionarie</a:t>
            </a:r>
            <a:r>
              <a:rPr dirty="0"/>
              <a:t> </a:t>
            </a:r>
            <a:r>
              <a:rPr dirty="0" err="1"/>
              <a:t>sono</a:t>
            </a:r>
            <a:r>
              <a:rPr dirty="0"/>
              <a:t> </a:t>
            </a:r>
            <a:r>
              <a:rPr dirty="0" err="1"/>
              <a:t>detenute</a:t>
            </a:r>
            <a:r>
              <a:rPr dirty="0"/>
              <a:t> per l'84,75% da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pubblici</a:t>
            </a:r>
            <a:r>
              <a:rPr dirty="0"/>
              <a:t>, per il 14,16% da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privati</a:t>
            </a:r>
            <a:r>
              <a:rPr dirty="0"/>
              <a:t> e per l'1,09% </a:t>
            </a:r>
            <a:r>
              <a:rPr dirty="0" err="1"/>
              <a:t>dalla</a:t>
            </a:r>
            <a:r>
              <a:rPr dirty="0"/>
              <a:t> </a:t>
            </a:r>
            <a:r>
              <a:rPr dirty="0" err="1"/>
              <a:t>stessa</a:t>
            </a:r>
            <a:r>
              <a:rPr dirty="0"/>
              <a:t> Società ,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svolge</a:t>
            </a:r>
            <a:r>
              <a:rPr dirty="0"/>
              <a:t> </a:t>
            </a:r>
            <a:r>
              <a:rPr dirty="0" err="1"/>
              <a:t>anche</a:t>
            </a:r>
            <a:r>
              <a:rPr dirty="0"/>
              <a:t> </a:t>
            </a:r>
            <a:r>
              <a:rPr dirty="0" err="1"/>
              <a:t>attività</a:t>
            </a:r>
            <a:r>
              <a:rPr dirty="0"/>
              <a:t> di Ente </a:t>
            </a:r>
            <a:r>
              <a:rPr dirty="0" err="1"/>
              <a:t>gestore</a:t>
            </a:r>
            <a:r>
              <a:rPr dirty="0"/>
              <a:t> 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Occorre</a:t>
            </a:r>
            <a:r>
              <a:rPr dirty="0"/>
              <a:t> </a:t>
            </a:r>
            <a:r>
              <a:rPr dirty="0" err="1"/>
              <a:t>rammentare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l a </a:t>
            </a:r>
            <a:r>
              <a:rPr dirty="0" err="1"/>
              <a:t>cessione</a:t>
            </a:r>
            <a:r>
              <a:rPr dirty="0"/>
              <a:t> di quote </a:t>
            </a:r>
            <a:r>
              <a:rPr dirty="0" err="1"/>
              <a:t>può</a:t>
            </a:r>
            <a:r>
              <a:rPr dirty="0"/>
              <a:t> </a:t>
            </a:r>
            <a:r>
              <a:rPr dirty="0" err="1"/>
              <a:t>essere</a:t>
            </a:r>
            <a:r>
              <a:rPr dirty="0"/>
              <a:t> </a:t>
            </a:r>
            <a:r>
              <a:rPr dirty="0" err="1"/>
              <a:t>motivata</a:t>
            </a:r>
            <a:r>
              <a:rPr dirty="0"/>
              <a:t> da diverse </a:t>
            </a:r>
            <a:r>
              <a:rPr dirty="0" err="1"/>
              <a:t>ragioni</a:t>
            </a:r>
            <a:r>
              <a:rPr dirty="0"/>
              <a:t>, come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riorganizzazioni</a:t>
            </a:r>
            <a:r>
              <a:rPr dirty="0"/>
              <a:t> </a:t>
            </a:r>
            <a:r>
              <a:rPr dirty="0" err="1"/>
              <a:t>societarie</a:t>
            </a:r>
            <a:r>
              <a:rPr dirty="0"/>
              <a:t>, </a:t>
            </a:r>
            <a:r>
              <a:rPr dirty="0" err="1"/>
              <a:t>dismissioni</a:t>
            </a:r>
            <a:r>
              <a:rPr dirty="0"/>
              <a:t> di </a:t>
            </a:r>
            <a:r>
              <a:rPr dirty="0" err="1"/>
              <a:t>partecipazioni</a:t>
            </a:r>
            <a:r>
              <a:rPr dirty="0"/>
              <a:t> o </a:t>
            </a:r>
            <a:r>
              <a:rPr dirty="0" err="1"/>
              <a:t>nuove</a:t>
            </a:r>
            <a:r>
              <a:rPr dirty="0"/>
              <a:t> </a:t>
            </a:r>
            <a:r>
              <a:rPr dirty="0" err="1"/>
              <a:t>strategie</a:t>
            </a:r>
            <a:r>
              <a:rPr dirty="0"/>
              <a:t> di </a:t>
            </a:r>
            <a:r>
              <a:rPr dirty="0" err="1"/>
              <a:t>investimento</a:t>
            </a:r>
            <a:r>
              <a:rPr dirty="0"/>
              <a:t>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L’affidamento</a:t>
            </a:r>
            <a:r>
              <a:rPr dirty="0"/>
              <a:t> “ in house ”, da </a:t>
            </a:r>
            <a:r>
              <a:rPr dirty="0" err="1"/>
              <a:t>parte</a:t>
            </a:r>
            <a:r>
              <a:rPr dirty="0"/>
              <a:t> </a:t>
            </a:r>
            <a:r>
              <a:rPr dirty="0" err="1"/>
              <a:t>degli</a:t>
            </a:r>
            <a:r>
              <a:rPr dirty="0"/>
              <a:t>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locali</a:t>
            </a:r>
            <a:r>
              <a:rPr dirty="0"/>
              <a:t>, </a:t>
            </a:r>
            <a:r>
              <a:rPr dirty="0" err="1"/>
              <a:t>della</a:t>
            </a:r>
            <a:r>
              <a:rPr dirty="0"/>
              <a:t> </a:t>
            </a:r>
            <a:r>
              <a:rPr dirty="0" err="1"/>
              <a:t>concessione</a:t>
            </a:r>
            <a:r>
              <a:rPr dirty="0"/>
              <a:t> per la </a:t>
            </a:r>
            <a:r>
              <a:rPr dirty="0" err="1"/>
              <a:t>gestione</a:t>
            </a:r>
            <a:endParaRPr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dell’Autobrennero</a:t>
            </a:r>
            <a:r>
              <a:rPr dirty="0"/>
              <a:t> </a:t>
            </a:r>
            <a:r>
              <a:rPr dirty="0" err="1"/>
              <a:t>presenta</a:t>
            </a:r>
            <a:r>
              <a:rPr dirty="0"/>
              <a:t> </a:t>
            </a:r>
            <a:r>
              <a:rPr dirty="0" err="1"/>
              <a:t>va</a:t>
            </a:r>
            <a:r>
              <a:rPr dirty="0"/>
              <a:t> </a:t>
            </a:r>
            <a:r>
              <a:rPr dirty="0" err="1"/>
              <a:t>alcuni</a:t>
            </a:r>
            <a:r>
              <a:rPr dirty="0"/>
              <a:t> </a:t>
            </a:r>
            <a:r>
              <a:rPr dirty="0" err="1"/>
              <a:t>tratti</a:t>
            </a:r>
            <a:r>
              <a:rPr dirty="0"/>
              <a:t> </a:t>
            </a:r>
            <a:r>
              <a:rPr dirty="0" err="1"/>
              <a:t>distintivi</a:t>
            </a:r>
            <a:r>
              <a:rPr dirty="0"/>
              <a:t> </a:t>
            </a:r>
            <a:r>
              <a:rPr dirty="0" err="1"/>
              <a:t>peculiari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lo </a:t>
            </a:r>
            <a:r>
              <a:rPr dirty="0" err="1"/>
              <a:t>fanno</a:t>
            </a:r>
            <a:r>
              <a:rPr dirty="0"/>
              <a:t>, in </a:t>
            </a:r>
            <a:r>
              <a:rPr dirty="0" err="1"/>
              <a:t>parte</a:t>
            </a:r>
            <a:r>
              <a:rPr dirty="0"/>
              <a:t>, </a:t>
            </a:r>
            <a:r>
              <a:rPr dirty="0" err="1"/>
              <a:t>uscire</a:t>
            </a:r>
            <a:endParaRPr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dirty="0" err="1"/>
              <a:t>dagli</a:t>
            </a:r>
            <a:r>
              <a:rPr dirty="0"/>
              <a:t> </a:t>
            </a:r>
            <a:r>
              <a:rPr dirty="0" err="1"/>
              <a:t>schemi</a:t>
            </a:r>
            <a:r>
              <a:rPr dirty="0"/>
              <a:t> </a:t>
            </a:r>
            <a:r>
              <a:rPr dirty="0" err="1"/>
              <a:t>tradizionali</a:t>
            </a:r>
            <a:endParaRPr dirty="0"/>
          </a:p>
        </p:txBody>
      </p:sp>
      <p:pic>
        <p:nvPicPr>
          <p:cNvPr id="3" name="Picture 2" descr="bilancia Giustizi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3371B2-5B69-7EDE-F358-A0024EC51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9B5519-4FD7-8841-0C0A-C11C80D57AC7}"/>
              </a:ext>
            </a:extLst>
          </p:cNvPr>
          <p:cNvSpPr txBox="1"/>
          <p:nvPr/>
        </p:nvSpPr>
        <p:spPr>
          <a:xfrm>
            <a:off x="118745" y="91440"/>
            <a:ext cx="11951335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P</a:t>
            </a:r>
            <a:r>
              <a:rPr sz="2000" dirty="0"/>
              <a:t>arere n. 1645/2018 </a:t>
            </a:r>
            <a:r>
              <a:rPr sz="2000" dirty="0" err="1"/>
              <a:t>della</a:t>
            </a:r>
            <a:r>
              <a:rPr sz="2000" dirty="0"/>
              <a:t> Sez. I del Consiglio di Stato </a:t>
            </a:r>
            <a:r>
              <a:rPr sz="2000" dirty="0" err="1"/>
              <a:t>chiariva</a:t>
            </a:r>
            <a:r>
              <a:rPr sz="2000" dirty="0"/>
              <a:t> </a:t>
            </a:r>
            <a:r>
              <a:rPr sz="2000" dirty="0" err="1"/>
              <a:t>già</a:t>
            </a:r>
            <a:r>
              <a:rPr sz="2000" dirty="0"/>
              <a:t>  </a:t>
            </a:r>
            <a:r>
              <a:rPr sz="2000" dirty="0" err="1"/>
              <a:t>tratti</a:t>
            </a:r>
            <a:r>
              <a:rPr sz="2000" dirty="0"/>
              <a:t> </a:t>
            </a:r>
            <a:r>
              <a:rPr sz="2000" dirty="0" err="1"/>
              <a:t>peculiari</a:t>
            </a:r>
            <a:r>
              <a:rPr lang="it-IT" sz="2000" dirty="0"/>
              <a:t> </a:t>
            </a:r>
            <a:r>
              <a:rPr sz="2000" dirty="0"/>
              <a:t>(se non </a:t>
            </a:r>
            <a:r>
              <a:rPr sz="2000" dirty="0" err="1"/>
              <a:t>distorsivi</a:t>
            </a:r>
            <a:r>
              <a:rPr sz="2000" dirty="0"/>
              <a:t>) </a:t>
            </a:r>
            <a:r>
              <a:rPr sz="2000" dirty="0" err="1"/>
              <a:t>dell’affidamento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concessione</a:t>
            </a:r>
            <a:r>
              <a:rPr sz="2000" dirty="0"/>
              <a:t> </a:t>
            </a:r>
            <a:r>
              <a:rPr sz="2000" dirty="0" err="1"/>
              <a:t>autostradale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Con </a:t>
            </a:r>
            <a:r>
              <a:rPr sz="2000" dirty="0" err="1"/>
              <a:t>scadenza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concessione</a:t>
            </a:r>
            <a:r>
              <a:rPr sz="2000" dirty="0"/>
              <a:t>  </a:t>
            </a:r>
            <a:r>
              <a:rPr sz="2000" dirty="0" err="1"/>
              <a:t>cominciate</a:t>
            </a:r>
            <a:r>
              <a:rPr sz="2000" dirty="0"/>
              <a:t> a </a:t>
            </a:r>
            <a:r>
              <a:rPr sz="2000" dirty="0" err="1"/>
              <a:t>emergere</a:t>
            </a:r>
            <a:r>
              <a:rPr sz="2000" dirty="0"/>
              <a:t> </a:t>
            </a:r>
            <a:r>
              <a:rPr sz="2000" dirty="0" err="1"/>
              <a:t>criticità</a:t>
            </a:r>
            <a:r>
              <a:rPr sz="2000" dirty="0"/>
              <a:t>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hanno</a:t>
            </a:r>
            <a:r>
              <a:rPr lang="it-IT" sz="2000" dirty="0"/>
              <a:t> </a:t>
            </a:r>
            <a:r>
              <a:rPr sz="2000" dirty="0" err="1"/>
              <a:t>determinato</a:t>
            </a:r>
            <a:r>
              <a:rPr sz="2000" dirty="0"/>
              <a:t> un </a:t>
            </a:r>
            <a:r>
              <a:rPr sz="2000" dirty="0" err="1"/>
              <a:t>contenzioso</a:t>
            </a:r>
            <a:r>
              <a:rPr sz="2000" dirty="0"/>
              <a:t> </a:t>
            </a:r>
            <a:r>
              <a:rPr sz="2000" dirty="0" err="1"/>
              <a:t>sia</a:t>
            </a:r>
            <a:r>
              <a:rPr sz="2000" dirty="0"/>
              <a:t> </a:t>
            </a:r>
            <a:r>
              <a:rPr sz="2000" dirty="0" err="1"/>
              <a:t>dinanzi</a:t>
            </a:r>
            <a:r>
              <a:rPr sz="2000" dirty="0"/>
              <a:t> al Giudice </a:t>
            </a:r>
            <a:r>
              <a:rPr sz="2000" dirty="0" err="1"/>
              <a:t>amministrativo</a:t>
            </a:r>
            <a:r>
              <a:rPr sz="2000" dirty="0"/>
              <a:t>, </a:t>
            </a:r>
            <a:r>
              <a:rPr sz="2000" dirty="0" err="1"/>
              <a:t>sia</a:t>
            </a:r>
            <a:r>
              <a:rPr sz="2000" dirty="0"/>
              <a:t> </a:t>
            </a:r>
            <a:r>
              <a:rPr sz="2000" dirty="0" err="1"/>
              <a:t>dinanzi</a:t>
            </a:r>
            <a:r>
              <a:rPr sz="2000" dirty="0"/>
              <a:t> al </a:t>
            </a:r>
            <a:r>
              <a:rPr sz="2000" dirty="0" err="1"/>
              <a:t>Ministero</a:t>
            </a:r>
            <a:r>
              <a:rPr lang="it-IT"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infrastrutture</a:t>
            </a:r>
            <a:r>
              <a:rPr sz="2000" dirty="0"/>
              <a:t> e </a:t>
            </a:r>
            <a:r>
              <a:rPr sz="2000" dirty="0" err="1"/>
              <a:t>trasporti</a:t>
            </a:r>
            <a:r>
              <a:rPr sz="2000" dirty="0"/>
              <a:t> , </a:t>
            </a:r>
            <a:r>
              <a:rPr sz="2000" dirty="0" err="1"/>
              <a:t>nonché</a:t>
            </a:r>
            <a:r>
              <a:rPr sz="2000" dirty="0"/>
              <a:t> </a:t>
            </a:r>
            <a:r>
              <a:rPr sz="2000" dirty="0" err="1"/>
              <a:t>dinanzi</a:t>
            </a:r>
            <a:r>
              <a:rPr sz="2000" dirty="0"/>
              <a:t>  </a:t>
            </a:r>
            <a:r>
              <a:rPr sz="2000" dirty="0" err="1"/>
              <a:t>alla</a:t>
            </a:r>
            <a:r>
              <a:rPr sz="2000" dirty="0"/>
              <a:t> Corte di </a:t>
            </a:r>
            <a:r>
              <a:rPr sz="2000" dirty="0" err="1"/>
              <a:t>Giustizia</a:t>
            </a:r>
            <a:r>
              <a:rPr sz="2000" dirty="0"/>
              <a:t>  Europea, in </a:t>
            </a:r>
            <a:r>
              <a:rPr sz="2000" dirty="0" err="1"/>
              <a:t>ragione</a:t>
            </a:r>
            <a:r>
              <a:rPr lang="it-IT" sz="2000" dirty="0"/>
              <a:t> </a:t>
            </a:r>
            <a:r>
              <a:rPr sz="2000" dirty="0"/>
              <a:t>d</a:t>
            </a:r>
            <a:r>
              <a:rPr lang="it-IT" sz="2000" dirty="0"/>
              <a:t>i</a:t>
            </a:r>
            <a:r>
              <a:rPr sz="2000" dirty="0"/>
              <a:t> </a:t>
            </a:r>
            <a:r>
              <a:rPr sz="2000" dirty="0" err="1"/>
              <a:t>inconfigurabilità</a:t>
            </a:r>
            <a:r>
              <a:rPr sz="2000" dirty="0"/>
              <a:t> di </a:t>
            </a:r>
            <a:r>
              <a:rPr sz="2000" dirty="0" err="1"/>
              <a:t>caratteri</a:t>
            </a:r>
            <a:r>
              <a:rPr sz="2000" dirty="0"/>
              <a:t> in house  </a:t>
            </a:r>
            <a:r>
              <a:rPr sz="2000" dirty="0" err="1"/>
              <a:t>della</a:t>
            </a:r>
            <a:r>
              <a:rPr sz="2000" dirty="0"/>
              <a:t> Società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In</a:t>
            </a:r>
            <a:r>
              <a:rPr sz="2000" dirty="0"/>
              <a:t> </a:t>
            </a:r>
            <a:r>
              <a:rPr sz="2000" dirty="0" err="1"/>
              <a:t>settembre</a:t>
            </a:r>
            <a:r>
              <a:rPr sz="2000" dirty="0"/>
              <a:t> 2010 il </a:t>
            </a:r>
            <a:r>
              <a:rPr sz="2000" dirty="0" err="1"/>
              <a:t>predetto</a:t>
            </a:r>
            <a:r>
              <a:rPr sz="2000" dirty="0"/>
              <a:t> </a:t>
            </a:r>
            <a:r>
              <a:rPr sz="2000" dirty="0" err="1"/>
              <a:t>Ministero</a:t>
            </a:r>
            <a:r>
              <a:rPr sz="2000" dirty="0"/>
              <a:t> </a:t>
            </a:r>
            <a:r>
              <a:rPr sz="2000" dirty="0" err="1"/>
              <a:t>aveva</a:t>
            </a:r>
            <a:r>
              <a:rPr lang="it-IT" sz="2000" dirty="0"/>
              <a:t> </a:t>
            </a:r>
            <a:r>
              <a:rPr sz="2000" dirty="0" err="1"/>
              <a:t>indetto</a:t>
            </a:r>
            <a:r>
              <a:rPr sz="2000" dirty="0"/>
              <a:t> un bando di </a:t>
            </a:r>
            <a:r>
              <a:rPr sz="2000" dirty="0" err="1"/>
              <a:t>gara</a:t>
            </a:r>
            <a:r>
              <a:rPr sz="2000" dirty="0"/>
              <a:t> per la </a:t>
            </a:r>
            <a:r>
              <a:rPr sz="2000" dirty="0" err="1"/>
              <a:t>gestione</a:t>
            </a:r>
            <a:r>
              <a:rPr sz="2000" dirty="0"/>
              <a:t> </a:t>
            </a:r>
            <a:r>
              <a:rPr sz="2000" dirty="0" err="1"/>
              <a:t>dell’arteria</a:t>
            </a:r>
            <a:r>
              <a:rPr sz="2000" dirty="0"/>
              <a:t> </a:t>
            </a:r>
            <a:r>
              <a:rPr sz="2000" dirty="0" err="1"/>
              <a:t>stradale</a:t>
            </a:r>
            <a:r>
              <a:rPr sz="2000" dirty="0"/>
              <a:t> (la cui </a:t>
            </a:r>
            <a:r>
              <a:rPr sz="2000" dirty="0" err="1"/>
              <a:t>concessione</a:t>
            </a:r>
            <a:r>
              <a:rPr sz="2000" dirty="0"/>
              <a:t> a</a:t>
            </a:r>
            <a:r>
              <a:rPr lang="it-IT" sz="2000" dirty="0"/>
              <a:t> </a:t>
            </a:r>
            <a:r>
              <a:rPr sz="2000" dirty="0" err="1"/>
              <a:t>Autobrennero</a:t>
            </a:r>
            <a:r>
              <a:rPr sz="2000" dirty="0"/>
              <a:t> </a:t>
            </a:r>
            <a:r>
              <a:rPr sz="2000" dirty="0" err="1"/>
              <a:t>sarebbe</a:t>
            </a:r>
            <a:r>
              <a:rPr sz="2000" dirty="0"/>
              <a:t> </a:t>
            </a:r>
            <a:r>
              <a:rPr sz="2000" dirty="0" err="1"/>
              <a:t>scaduta</a:t>
            </a:r>
            <a:r>
              <a:rPr sz="2000" dirty="0"/>
              <a:t> a fine </a:t>
            </a:r>
            <a:r>
              <a:rPr sz="2000" dirty="0" err="1"/>
              <a:t>aprile</a:t>
            </a:r>
            <a:r>
              <a:rPr sz="2000" dirty="0"/>
              <a:t> 2014) </a:t>
            </a:r>
            <a:r>
              <a:rPr sz="2000" dirty="0" err="1"/>
              <a:t>impugnato</a:t>
            </a:r>
            <a:r>
              <a:rPr sz="2000" dirty="0"/>
              <a:t> da Società da </a:t>
            </a:r>
            <a:r>
              <a:rPr sz="2000" dirty="0" err="1"/>
              <a:t>Regione</a:t>
            </a:r>
            <a:r>
              <a:rPr lang="it-IT" sz="2000" dirty="0"/>
              <a:t> </a:t>
            </a:r>
            <a:r>
              <a:rPr sz="2000" dirty="0"/>
              <a:t>Trentino -Alto Adige e </a:t>
            </a:r>
            <a:r>
              <a:rPr sz="2000" dirty="0" err="1"/>
              <a:t>dalle</a:t>
            </a:r>
            <a:r>
              <a:rPr sz="2000" dirty="0"/>
              <a:t> Province di Trento e Bolzano</a:t>
            </a:r>
            <a:endParaRPr lang="it-IT"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C</a:t>
            </a:r>
            <a:r>
              <a:rPr sz="2000" dirty="0" err="1"/>
              <a:t>ontenzioso</a:t>
            </a:r>
            <a:r>
              <a:rPr sz="2000" dirty="0"/>
              <a:t> </a:t>
            </a:r>
            <a:r>
              <a:rPr sz="2000" dirty="0" err="1"/>
              <a:t>trovava</a:t>
            </a:r>
            <a:r>
              <a:rPr sz="2000" dirty="0"/>
              <a:t> finale </a:t>
            </a:r>
            <a:r>
              <a:rPr sz="2000" dirty="0" err="1"/>
              <a:t>definizione</a:t>
            </a:r>
            <a:r>
              <a:rPr sz="2000" dirty="0"/>
              <a:t> con </a:t>
            </a:r>
            <a:r>
              <a:rPr sz="2000" dirty="0" err="1"/>
              <a:t>sentenza</a:t>
            </a:r>
            <a:r>
              <a:rPr sz="2000" dirty="0"/>
              <a:t>  del Consiglio di Stato , IV </a:t>
            </a:r>
            <a:r>
              <a:rPr sz="2000" dirty="0" err="1"/>
              <a:t>Sezione</a:t>
            </a:r>
            <a:r>
              <a:rPr sz="2000" dirty="0"/>
              <a:t>,  n. 1243  del 13 </a:t>
            </a:r>
            <a:r>
              <a:rPr sz="2000" dirty="0" err="1"/>
              <a:t>marzo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2014, con </a:t>
            </a:r>
            <a:r>
              <a:rPr sz="2000" dirty="0" err="1"/>
              <a:t>annullamento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gara</a:t>
            </a:r>
            <a:r>
              <a:rPr sz="2000" dirty="0"/>
              <a:t> e </a:t>
            </a:r>
            <a:r>
              <a:rPr sz="2000" dirty="0" err="1"/>
              <a:t>concessione</a:t>
            </a:r>
            <a:r>
              <a:rPr sz="2000" dirty="0"/>
              <a:t> </a:t>
            </a:r>
            <a:r>
              <a:rPr sz="2000" dirty="0" err="1"/>
              <a:t>prorogata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Durante </a:t>
            </a:r>
            <a:r>
              <a:rPr sz="2000" dirty="0" err="1"/>
              <a:t>periodo</a:t>
            </a:r>
            <a:r>
              <a:rPr sz="2000" dirty="0"/>
              <a:t> di </a:t>
            </a:r>
            <a:r>
              <a:rPr sz="2000" dirty="0" err="1"/>
              <a:t>proroga</a:t>
            </a:r>
            <a:r>
              <a:rPr sz="2000" dirty="0"/>
              <a:t>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sono</a:t>
            </a:r>
            <a:r>
              <a:rPr sz="2000" dirty="0"/>
              <a:t> </a:t>
            </a:r>
            <a:r>
              <a:rPr sz="2000" dirty="0" err="1"/>
              <a:t>affacciati</a:t>
            </a:r>
            <a:r>
              <a:rPr sz="2000" dirty="0"/>
              <a:t> </a:t>
            </a:r>
            <a:r>
              <a:rPr sz="2000" dirty="0" err="1"/>
              <a:t>differenti</a:t>
            </a:r>
            <a:r>
              <a:rPr sz="2000" dirty="0"/>
              <a:t> </a:t>
            </a:r>
            <a:r>
              <a:rPr sz="2000" dirty="0" err="1"/>
              <a:t>possibili</a:t>
            </a:r>
            <a:r>
              <a:rPr sz="2000" dirty="0"/>
              <a:t> </a:t>
            </a:r>
            <a:r>
              <a:rPr sz="2000" dirty="0" err="1"/>
              <a:t>percorsi</a:t>
            </a:r>
            <a:r>
              <a:rPr sz="2000" dirty="0"/>
              <a:t> </a:t>
            </a:r>
            <a:r>
              <a:rPr sz="2000" dirty="0" err="1"/>
              <a:t>finalizzati</a:t>
            </a:r>
            <a:r>
              <a:rPr lang="it-IT" sz="2000" dirty="0"/>
              <a:t> </a:t>
            </a:r>
            <a:r>
              <a:rPr sz="2000" dirty="0"/>
              <a:t>a</a:t>
            </a:r>
            <a:r>
              <a:rPr lang="it-IT" sz="2000" dirty="0"/>
              <a:t> </a:t>
            </a:r>
            <a:r>
              <a:rPr sz="2000" dirty="0" err="1"/>
              <a:t>affidamento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concessione</a:t>
            </a:r>
            <a:r>
              <a:rPr sz="2000" dirty="0"/>
              <a:t> a Società: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a) </a:t>
            </a:r>
            <a:r>
              <a:rPr sz="2000" dirty="0" err="1"/>
              <a:t>rinnova</a:t>
            </a:r>
            <a:r>
              <a:rPr sz="2000" dirty="0"/>
              <a:t> mento del la </a:t>
            </a:r>
            <a:r>
              <a:rPr sz="2000" dirty="0" err="1"/>
              <a:t>compagine</a:t>
            </a:r>
            <a:r>
              <a:rPr sz="2000" dirty="0"/>
              <a:t> </a:t>
            </a:r>
            <a:r>
              <a:rPr sz="2000" dirty="0" err="1"/>
              <a:t>societaria</a:t>
            </a:r>
            <a:r>
              <a:rPr sz="2000" dirty="0"/>
              <a:t>, con </a:t>
            </a:r>
            <a:r>
              <a:rPr sz="2000" dirty="0" err="1"/>
              <a:t>riacquisto</a:t>
            </a:r>
            <a:r>
              <a:rPr sz="2000" dirty="0"/>
              <a:t>  le </a:t>
            </a:r>
            <a:r>
              <a:rPr sz="2000" dirty="0" err="1"/>
              <a:t>azioni</a:t>
            </a:r>
            <a:r>
              <a:rPr sz="2000" dirty="0"/>
              <a:t> </a:t>
            </a:r>
            <a:r>
              <a:rPr sz="2000" dirty="0" err="1"/>
              <a:t>dai</a:t>
            </a:r>
            <a:r>
              <a:rPr sz="2000" dirty="0"/>
              <a:t> </a:t>
            </a:r>
            <a:r>
              <a:rPr sz="2000" dirty="0" err="1"/>
              <a:t>soggetti</a:t>
            </a:r>
            <a:r>
              <a:rPr sz="2000" dirty="0"/>
              <a:t> </a:t>
            </a:r>
            <a:r>
              <a:rPr sz="2000" dirty="0" err="1"/>
              <a:t>privati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e </a:t>
            </a:r>
            <a:r>
              <a:rPr sz="2000" dirty="0" err="1"/>
              <a:t>una</a:t>
            </a:r>
            <a:r>
              <a:rPr sz="2000" dirty="0"/>
              <a:t> </a:t>
            </a:r>
            <a:r>
              <a:rPr sz="2000" dirty="0" err="1"/>
              <a:t>sorta</a:t>
            </a:r>
            <a:r>
              <a:rPr sz="2000" dirty="0"/>
              <a:t> di “</a:t>
            </a:r>
            <a:r>
              <a:rPr sz="2000" dirty="0" err="1"/>
              <a:t>risarcimento</a:t>
            </a:r>
            <a:r>
              <a:rPr sz="2000" dirty="0"/>
              <a:t> ” a loro </a:t>
            </a:r>
            <a:r>
              <a:rPr sz="2000" dirty="0" err="1"/>
              <a:t>favore</a:t>
            </a:r>
            <a:r>
              <a:rPr sz="2000" dirty="0"/>
              <a:t> ,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b) </a:t>
            </a:r>
            <a:r>
              <a:rPr sz="2000" dirty="0" err="1"/>
              <a:t>ovvero</a:t>
            </a:r>
            <a:r>
              <a:rPr sz="2000" dirty="0"/>
              <a:t> , b) </a:t>
            </a:r>
            <a:r>
              <a:rPr sz="2000" dirty="0" err="1"/>
              <a:t>mantenimento</a:t>
            </a:r>
            <a:r>
              <a:rPr sz="2000" dirty="0"/>
              <a:t>  </a:t>
            </a:r>
            <a:r>
              <a:rPr sz="2000" dirty="0" err="1"/>
              <a:t>degli</a:t>
            </a:r>
            <a:r>
              <a:rPr sz="2000" dirty="0"/>
              <a:t> </a:t>
            </a:r>
            <a:r>
              <a:rPr sz="2000" dirty="0" err="1"/>
              <a:t>azionisti</a:t>
            </a:r>
            <a:r>
              <a:rPr sz="2000" dirty="0"/>
              <a:t> </a:t>
            </a:r>
            <a:r>
              <a:rPr sz="2000" dirty="0" err="1"/>
              <a:t>privati</a:t>
            </a:r>
            <a:r>
              <a:rPr sz="2000" dirty="0"/>
              <a:t> </a:t>
            </a:r>
            <a:r>
              <a:rPr sz="2000" dirty="0" err="1"/>
              <a:t>nella</a:t>
            </a:r>
            <a:r>
              <a:rPr sz="2000" dirty="0"/>
              <a:t> Società, </a:t>
            </a:r>
            <a:r>
              <a:rPr sz="2000" dirty="0" err="1"/>
              <a:t>nel</a:t>
            </a:r>
            <a:r>
              <a:rPr sz="2000" dirty="0"/>
              <a:t> </a:t>
            </a:r>
            <a:r>
              <a:rPr sz="2000" dirty="0" err="1"/>
              <a:t>quadro</a:t>
            </a:r>
            <a:r>
              <a:rPr sz="2000" dirty="0"/>
              <a:t> di un</a:t>
            </a:r>
            <a:r>
              <a:rPr lang="it-IT" sz="2000" dirty="0"/>
              <a:t> </a:t>
            </a:r>
            <a:r>
              <a:rPr sz="2000" dirty="0" err="1"/>
              <a:t>partenariato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 -</a:t>
            </a:r>
            <a:r>
              <a:rPr sz="2000" dirty="0" err="1"/>
              <a:t>privato</a:t>
            </a:r>
            <a:r>
              <a:rPr sz="2000" dirty="0"/>
              <a:t> (PPP), con </a:t>
            </a:r>
            <a:r>
              <a:rPr sz="2000" dirty="0" err="1"/>
              <a:t>successivo</a:t>
            </a:r>
            <a:r>
              <a:rPr sz="2000" dirty="0"/>
              <a:t> </a:t>
            </a:r>
            <a:r>
              <a:rPr sz="2000" dirty="0" err="1"/>
              <a:t>vaglio</a:t>
            </a:r>
            <a:r>
              <a:rPr sz="2000" dirty="0"/>
              <a:t> del bando di </a:t>
            </a:r>
            <a:r>
              <a:rPr sz="2000" dirty="0" err="1"/>
              <a:t>gara</a:t>
            </a:r>
            <a:r>
              <a:rPr sz="2000" dirty="0"/>
              <a:t> da </a:t>
            </a:r>
            <a:r>
              <a:rPr sz="2000" dirty="0" err="1"/>
              <a:t>parte</a:t>
            </a:r>
            <a:r>
              <a:rPr lang="it-IT"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Commissione</a:t>
            </a:r>
            <a:r>
              <a:rPr sz="2000" dirty="0"/>
              <a:t> Europea , per </a:t>
            </a:r>
            <a:r>
              <a:rPr sz="2000" dirty="0" err="1"/>
              <a:t>quanto</a:t>
            </a:r>
            <a:r>
              <a:rPr sz="2000" dirty="0"/>
              <a:t> </a:t>
            </a:r>
            <a:r>
              <a:rPr sz="2000" dirty="0" err="1"/>
              <a:t>concerne</a:t>
            </a:r>
            <a:r>
              <a:rPr sz="2000" dirty="0"/>
              <a:t> in </a:t>
            </a:r>
            <a:r>
              <a:rPr sz="2000" dirty="0" err="1"/>
              <a:t>particolare</a:t>
            </a:r>
            <a:r>
              <a:rPr sz="2000" dirty="0"/>
              <a:t> </a:t>
            </a:r>
            <a:r>
              <a:rPr sz="2000" dirty="0" err="1"/>
              <a:t>clausole</a:t>
            </a:r>
            <a:r>
              <a:rPr sz="2000" dirty="0"/>
              <a:t> di</a:t>
            </a:r>
            <a:r>
              <a:rPr lang="it-IT" sz="2000" dirty="0"/>
              <a:t> </a:t>
            </a:r>
            <a:r>
              <a:rPr sz="2000" dirty="0" err="1"/>
              <a:t>prelazione</a:t>
            </a:r>
            <a:r>
              <a:rPr sz="2000" dirty="0"/>
              <a:t> in </a:t>
            </a:r>
            <a:r>
              <a:rPr sz="2000" dirty="0" err="1"/>
              <a:t>favore</a:t>
            </a:r>
            <a:r>
              <a:rPr sz="2000" dirty="0"/>
              <a:t> di </a:t>
            </a:r>
            <a:r>
              <a:rPr sz="2000" dirty="0" err="1"/>
              <a:t>Autobrennero</a:t>
            </a:r>
            <a:endParaRPr sz="2000"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7C1658DF-3E1F-C53A-1DCF-2C879A710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7D72B87-AF26-B9FD-A004-8B0AB7B90E7D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271694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54AAF1-8830-D21C-CCC5-BA3386FC2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837EBB-83DB-79D6-3D5A-ED8B36F1C31A}"/>
              </a:ext>
            </a:extLst>
          </p:cNvPr>
          <p:cNvSpPr txBox="1"/>
          <p:nvPr/>
        </p:nvSpPr>
        <p:spPr>
          <a:xfrm>
            <a:off x="118745" y="91440"/>
            <a:ext cx="11951335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S</a:t>
            </a:r>
            <a:r>
              <a:rPr sz="2400" dirty="0" err="1"/>
              <a:t>celta</a:t>
            </a:r>
            <a:r>
              <a:rPr sz="2400" dirty="0"/>
              <a:t> del </a:t>
            </a:r>
            <a:r>
              <a:rPr sz="2400" dirty="0" err="1"/>
              <a:t>percorso</a:t>
            </a:r>
            <a:r>
              <a:rPr sz="2400" dirty="0"/>
              <a:t>  b), </a:t>
            </a:r>
            <a:r>
              <a:rPr sz="2400" dirty="0" err="1"/>
              <a:t>che</a:t>
            </a:r>
            <a:r>
              <a:rPr sz="2400" dirty="0"/>
              <a:t> </a:t>
            </a:r>
            <a:r>
              <a:rPr sz="2400" dirty="0" err="1"/>
              <a:t>presentava</a:t>
            </a:r>
            <a:r>
              <a:rPr sz="2400" dirty="0"/>
              <a:t> sin </a:t>
            </a:r>
            <a:r>
              <a:rPr sz="2400" dirty="0" err="1"/>
              <a:t>dall’inizio</a:t>
            </a:r>
            <a:r>
              <a:rPr sz="2400" dirty="0"/>
              <a:t> </a:t>
            </a:r>
            <a:r>
              <a:rPr sz="2400" dirty="0" err="1"/>
              <a:t>l’alea</a:t>
            </a:r>
            <a:r>
              <a:rPr sz="2400" dirty="0"/>
              <a:t> del </a:t>
            </a:r>
            <a:r>
              <a:rPr sz="2400" dirty="0" err="1"/>
              <a:t>giudizio</a:t>
            </a:r>
            <a:r>
              <a:rPr sz="2400" dirty="0"/>
              <a:t> </a:t>
            </a:r>
            <a:r>
              <a:rPr sz="2400" dirty="0" err="1"/>
              <a:t>negativo</a:t>
            </a:r>
            <a:r>
              <a:rPr sz="2400" dirty="0"/>
              <a:t> a </a:t>
            </a:r>
            <a:r>
              <a:rPr sz="2400" dirty="0" err="1"/>
              <a:t>livello</a:t>
            </a:r>
            <a:r>
              <a:rPr lang="it-IT" sz="2400" dirty="0"/>
              <a:t> </a:t>
            </a:r>
            <a:r>
              <a:rPr sz="2400" dirty="0" err="1"/>
              <a:t>comunitario</a:t>
            </a:r>
            <a:r>
              <a:rPr sz="2400" dirty="0"/>
              <a:t>, ha </a:t>
            </a:r>
            <a:r>
              <a:rPr sz="2400" dirty="0" err="1"/>
              <a:t>fatto</a:t>
            </a:r>
            <a:r>
              <a:rPr sz="2400" dirty="0"/>
              <a:t> </a:t>
            </a:r>
            <a:r>
              <a:rPr sz="2400" dirty="0" err="1"/>
              <a:t>recentemente</a:t>
            </a:r>
            <a:r>
              <a:rPr sz="2400" dirty="0"/>
              <a:t>  </a:t>
            </a:r>
            <a:r>
              <a:rPr sz="2400" dirty="0" err="1"/>
              <a:t>registrare</a:t>
            </a:r>
            <a:r>
              <a:rPr sz="2400" dirty="0"/>
              <a:t> </a:t>
            </a:r>
            <a:r>
              <a:rPr sz="2400" dirty="0" err="1"/>
              <a:t>l’emanazione</a:t>
            </a:r>
            <a:r>
              <a:rPr sz="2400" dirty="0"/>
              <a:t> di  un </a:t>
            </a:r>
            <a:r>
              <a:rPr sz="2400" dirty="0" err="1"/>
              <a:t>decreto</a:t>
            </a:r>
            <a:r>
              <a:rPr sz="2400" dirty="0"/>
              <a:t> del MIT, in data</a:t>
            </a:r>
            <a:r>
              <a:rPr lang="it-IT" sz="2400" dirty="0"/>
              <a:t> </a:t>
            </a:r>
            <a:r>
              <a:rPr sz="2400" dirty="0"/>
              <a:t>26 </a:t>
            </a:r>
            <a:r>
              <a:rPr sz="2400" dirty="0" err="1"/>
              <a:t>giugno</a:t>
            </a:r>
            <a:r>
              <a:rPr sz="2400" dirty="0"/>
              <a:t> 2025, </a:t>
            </a:r>
            <a:r>
              <a:rPr sz="2400" dirty="0" err="1"/>
              <a:t>che</a:t>
            </a:r>
            <a:r>
              <a:rPr sz="2400" dirty="0"/>
              <a:t> ha </a:t>
            </a:r>
            <a:r>
              <a:rPr sz="2400" dirty="0" err="1"/>
              <a:t>sospeso</a:t>
            </a:r>
            <a:r>
              <a:rPr sz="2400" dirty="0"/>
              <a:t> la </a:t>
            </a:r>
            <a:r>
              <a:rPr sz="2400" dirty="0" err="1"/>
              <a:t>bandita</a:t>
            </a:r>
            <a:r>
              <a:rPr sz="2400" dirty="0"/>
              <a:t> </a:t>
            </a:r>
            <a:r>
              <a:rPr sz="2400" dirty="0" err="1"/>
              <a:t>procedura</a:t>
            </a:r>
            <a:r>
              <a:rPr sz="2400" dirty="0"/>
              <a:t> di </a:t>
            </a:r>
            <a:r>
              <a:rPr sz="2400" dirty="0" err="1"/>
              <a:t>gara</a:t>
            </a:r>
            <a:r>
              <a:rPr sz="2400" dirty="0"/>
              <a:t> (</a:t>
            </a:r>
            <a:r>
              <a:rPr sz="2400" dirty="0" err="1"/>
              <a:t>avente</a:t>
            </a:r>
            <a:r>
              <a:rPr sz="2400" dirty="0"/>
              <a:t> le </a:t>
            </a:r>
            <a:r>
              <a:rPr sz="2400" dirty="0" err="1"/>
              <a:t>caratteristiche</a:t>
            </a:r>
            <a:r>
              <a:rPr sz="2400" dirty="0"/>
              <a:t> di</a:t>
            </a:r>
            <a:r>
              <a:rPr lang="it-IT" sz="2400" dirty="0"/>
              <a:t> </a:t>
            </a:r>
            <a:r>
              <a:rPr sz="2400" dirty="0" err="1"/>
              <a:t>finanza</a:t>
            </a:r>
            <a:r>
              <a:rPr sz="2400" dirty="0"/>
              <a:t> di </a:t>
            </a:r>
            <a:r>
              <a:rPr sz="2400" dirty="0" err="1"/>
              <a:t>progetto</a:t>
            </a:r>
            <a:r>
              <a:rPr sz="2400" dirty="0"/>
              <a:t>) </a:t>
            </a:r>
            <a:r>
              <a:rPr sz="2400" dirty="0" err="1"/>
              <a:t>fino</a:t>
            </a:r>
            <a:r>
              <a:rPr sz="2400" dirty="0"/>
              <a:t> al 30 </a:t>
            </a:r>
            <a:r>
              <a:rPr sz="2400" dirty="0" err="1"/>
              <a:t>novembre</a:t>
            </a:r>
            <a:r>
              <a:rPr sz="2400" dirty="0"/>
              <a:t> 2025 e </a:t>
            </a:r>
            <a:r>
              <a:rPr sz="2400" dirty="0" err="1"/>
              <a:t>comunque</a:t>
            </a:r>
            <a:r>
              <a:rPr sz="2400" dirty="0"/>
              <a:t> non </a:t>
            </a:r>
            <a:r>
              <a:rPr sz="2400" dirty="0" err="1"/>
              <a:t>oltre</a:t>
            </a:r>
            <a:r>
              <a:rPr sz="2400" dirty="0"/>
              <a:t> la </a:t>
            </a:r>
            <a:r>
              <a:rPr sz="2400" dirty="0" err="1"/>
              <a:t>pronuncia</a:t>
            </a:r>
            <a:r>
              <a:rPr sz="2400" dirty="0"/>
              <a:t> </a:t>
            </a:r>
            <a:r>
              <a:rPr sz="2400" dirty="0" err="1"/>
              <a:t>della</a:t>
            </a:r>
            <a:r>
              <a:rPr sz="2400" dirty="0"/>
              <a:t> Corte</a:t>
            </a:r>
            <a:r>
              <a:rPr lang="it-IT" sz="2400" dirty="0"/>
              <a:t> </a:t>
            </a:r>
            <a:r>
              <a:rPr sz="2400" dirty="0"/>
              <a:t>di </a:t>
            </a:r>
            <a:r>
              <a:rPr sz="2400" dirty="0" err="1"/>
              <a:t>Giustizia</a:t>
            </a:r>
            <a:r>
              <a:rPr sz="2400" dirty="0"/>
              <a:t> Europea</a:t>
            </a:r>
            <a:endParaRPr lang="it-IT" sz="24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B</a:t>
            </a:r>
            <a:r>
              <a:rPr sz="2400" dirty="0" err="1"/>
              <a:t>ando</a:t>
            </a:r>
            <a:r>
              <a:rPr sz="2400" dirty="0"/>
              <a:t> di </a:t>
            </a:r>
            <a:r>
              <a:rPr sz="2400" dirty="0" err="1"/>
              <a:t>gara</a:t>
            </a:r>
            <a:r>
              <a:rPr sz="2400" dirty="0"/>
              <a:t> </a:t>
            </a:r>
            <a:r>
              <a:rPr sz="2400" dirty="0" err="1"/>
              <a:t>sospeso</a:t>
            </a:r>
            <a:r>
              <a:rPr sz="2400" dirty="0"/>
              <a:t> </a:t>
            </a:r>
            <a:r>
              <a:rPr sz="2400" dirty="0" err="1"/>
              <a:t>prevede</a:t>
            </a:r>
            <a:r>
              <a:rPr sz="2400" dirty="0"/>
              <a:t> in </a:t>
            </a:r>
            <a:r>
              <a:rPr sz="2400" dirty="0" err="1"/>
              <a:t>favore</a:t>
            </a:r>
            <a:r>
              <a:rPr sz="2400" dirty="0"/>
              <a:t> </a:t>
            </a:r>
            <a:r>
              <a:rPr sz="2400" dirty="0" err="1"/>
              <a:t>della</a:t>
            </a:r>
            <a:r>
              <a:rPr lang="it-IT" sz="2400" dirty="0"/>
              <a:t> </a:t>
            </a:r>
            <a:r>
              <a:rPr sz="2400" dirty="0"/>
              <a:t>Società un </a:t>
            </a:r>
            <a:r>
              <a:rPr sz="2400" dirty="0" err="1"/>
              <a:t>diritto</a:t>
            </a:r>
            <a:r>
              <a:rPr sz="2400" dirty="0"/>
              <a:t> di </a:t>
            </a:r>
            <a:r>
              <a:rPr sz="2400" dirty="0" err="1"/>
              <a:t>prelazione</a:t>
            </a:r>
            <a:r>
              <a:rPr sz="2400" dirty="0"/>
              <a:t>, molto </a:t>
            </a:r>
            <a:r>
              <a:rPr sz="2400" dirty="0" err="1"/>
              <a:t>problematico</a:t>
            </a:r>
            <a:r>
              <a:rPr sz="2400" dirty="0"/>
              <a:t>  secondo </a:t>
            </a:r>
            <a:r>
              <a:rPr sz="2400" dirty="0" err="1"/>
              <a:t>Commissione</a:t>
            </a:r>
            <a:r>
              <a:rPr sz="2400" dirty="0"/>
              <a:t> Europea  in</a:t>
            </a:r>
            <a:r>
              <a:rPr lang="it-IT" sz="2400" dirty="0"/>
              <a:t> </a:t>
            </a:r>
            <a:r>
              <a:rPr sz="2400" dirty="0" err="1"/>
              <a:t>quanto</a:t>
            </a:r>
            <a:r>
              <a:rPr sz="2400" dirty="0"/>
              <a:t> </a:t>
            </a:r>
            <a:r>
              <a:rPr sz="2400" dirty="0" err="1"/>
              <a:t>potenzialmente</a:t>
            </a:r>
            <a:r>
              <a:rPr sz="2400" dirty="0"/>
              <a:t> </a:t>
            </a:r>
            <a:r>
              <a:rPr sz="2400" dirty="0" err="1"/>
              <a:t>lesivo</a:t>
            </a:r>
            <a:r>
              <a:rPr sz="2400" dirty="0"/>
              <a:t> </a:t>
            </a:r>
            <a:r>
              <a:rPr sz="2400" dirty="0" err="1"/>
              <a:t>della</a:t>
            </a:r>
            <a:r>
              <a:rPr sz="2400" dirty="0"/>
              <a:t> </a:t>
            </a:r>
            <a:r>
              <a:rPr sz="2400" dirty="0" err="1"/>
              <a:t>concorrenza</a:t>
            </a:r>
            <a:endParaRPr sz="24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D</a:t>
            </a:r>
            <a:r>
              <a:rPr sz="2400" dirty="0" err="1"/>
              <a:t>escritte</a:t>
            </a:r>
            <a:r>
              <a:rPr sz="2400" dirty="0"/>
              <a:t> </a:t>
            </a:r>
            <a:r>
              <a:rPr sz="2400" dirty="0" err="1"/>
              <a:t>criticità</a:t>
            </a:r>
            <a:r>
              <a:rPr sz="2400" dirty="0"/>
              <a:t>  non </a:t>
            </a:r>
            <a:r>
              <a:rPr sz="2400" dirty="0" err="1"/>
              <a:t>si</a:t>
            </a:r>
            <a:r>
              <a:rPr sz="2400" dirty="0"/>
              <a:t> </a:t>
            </a:r>
            <a:r>
              <a:rPr sz="2400" dirty="0" err="1"/>
              <a:t>sarebbero</a:t>
            </a:r>
            <a:r>
              <a:rPr sz="2400" dirty="0"/>
              <a:t> </a:t>
            </a:r>
            <a:r>
              <a:rPr sz="2400" dirty="0" err="1"/>
              <a:t>presentate</a:t>
            </a:r>
            <a:r>
              <a:rPr sz="2400" dirty="0"/>
              <a:t> </a:t>
            </a:r>
            <a:r>
              <a:rPr sz="2400" dirty="0" err="1"/>
              <a:t>qualora</a:t>
            </a:r>
            <a:r>
              <a:rPr sz="2400" dirty="0"/>
              <a:t> </a:t>
            </a:r>
            <a:endParaRPr lang="it-IT" sz="24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400" dirty="0"/>
              <a:t>1) non </a:t>
            </a:r>
            <a:r>
              <a:rPr sz="2400" dirty="0" err="1"/>
              <a:t>si</a:t>
            </a:r>
            <a:r>
              <a:rPr sz="2400" dirty="0"/>
              <a:t> fosse </a:t>
            </a:r>
            <a:r>
              <a:rPr sz="2400" dirty="0" err="1"/>
              <a:t>verificata</a:t>
            </a:r>
            <a:r>
              <a:rPr sz="2400" dirty="0"/>
              <a:t> ab origine</a:t>
            </a:r>
            <a:r>
              <a:rPr lang="it-IT" sz="2400" dirty="0"/>
              <a:t> </a:t>
            </a:r>
            <a:r>
              <a:rPr sz="2400" dirty="0"/>
              <a:t>la </a:t>
            </a:r>
            <a:r>
              <a:rPr sz="2400" dirty="0" err="1"/>
              <a:t>cessione</a:t>
            </a:r>
            <a:r>
              <a:rPr sz="2400" dirty="0"/>
              <a:t> di quote </a:t>
            </a:r>
            <a:r>
              <a:rPr sz="2400" dirty="0" err="1"/>
              <a:t>azionarie</a:t>
            </a:r>
            <a:r>
              <a:rPr sz="2400" dirty="0"/>
              <a:t> in </a:t>
            </a:r>
            <a:r>
              <a:rPr sz="2400" dirty="0" err="1"/>
              <a:t>favore</a:t>
            </a:r>
            <a:r>
              <a:rPr sz="2400" dirty="0"/>
              <a:t> di </a:t>
            </a:r>
            <a:r>
              <a:rPr sz="2400" dirty="0" err="1"/>
              <a:t>soggetti</a:t>
            </a:r>
            <a:r>
              <a:rPr sz="2400" dirty="0"/>
              <a:t> </a:t>
            </a:r>
            <a:r>
              <a:rPr sz="2400" dirty="0" err="1"/>
              <a:t>privati</a:t>
            </a:r>
            <a:r>
              <a:rPr sz="2400" dirty="0"/>
              <a:t>, </a:t>
            </a:r>
            <a:r>
              <a:rPr sz="2400" dirty="0" err="1"/>
              <a:t>ovvero</a:t>
            </a:r>
            <a:r>
              <a:rPr sz="2400" dirty="0"/>
              <a:t> </a:t>
            </a:r>
            <a:endParaRPr lang="it-IT" sz="24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400" dirty="0"/>
              <a:t>2) </a:t>
            </a:r>
            <a:r>
              <a:rPr sz="2400" dirty="0" err="1"/>
              <a:t>i</a:t>
            </a:r>
            <a:r>
              <a:rPr sz="2400" dirty="0"/>
              <a:t> </a:t>
            </a:r>
            <a:r>
              <a:rPr sz="2400" dirty="0" err="1"/>
              <a:t>soggetti</a:t>
            </a:r>
            <a:r>
              <a:rPr sz="2400" dirty="0"/>
              <a:t> </a:t>
            </a:r>
            <a:r>
              <a:rPr sz="2400" dirty="0" err="1"/>
              <a:t>privati</a:t>
            </a:r>
            <a:r>
              <a:rPr lang="it-IT" sz="2400" dirty="0"/>
              <a:t> </a:t>
            </a:r>
            <a:r>
              <a:rPr sz="2400" dirty="0" err="1"/>
              <a:t>avessero</a:t>
            </a:r>
            <a:r>
              <a:rPr sz="2400" dirty="0"/>
              <a:t> </a:t>
            </a:r>
            <a:r>
              <a:rPr sz="2400" dirty="0" err="1"/>
              <a:t>retrocesso</a:t>
            </a:r>
            <a:r>
              <a:rPr sz="2400" dirty="0"/>
              <a:t> ai </a:t>
            </a:r>
            <a:r>
              <a:rPr sz="2400" dirty="0" err="1"/>
              <a:t>Soci</a:t>
            </a:r>
            <a:r>
              <a:rPr sz="2400" dirty="0"/>
              <a:t> </a:t>
            </a:r>
            <a:r>
              <a:rPr sz="2400" dirty="0" err="1"/>
              <a:t>pubblici</a:t>
            </a:r>
            <a:r>
              <a:rPr sz="2400" dirty="0"/>
              <a:t> le </a:t>
            </a:r>
            <a:r>
              <a:rPr sz="2400" dirty="0" err="1"/>
              <a:t>azioni</a:t>
            </a:r>
            <a:r>
              <a:rPr sz="2400" dirty="0"/>
              <a:t> in loro </a:t>
            </a:r>
            <a:r>
              <a:rPr sz="2400" dirty="0" err="1"/>
              <a:t>possesso</a:t>
            </a:r>
            <a:r>
              <a:rPr sz="2400" dirty="0"/>
              <a:t>, </a:t>
            </a:r>
            <a:r>
              <a:rPr sz="2400" dirty="0" err="1"/>
              <a:t>previo</a:t>
            </a:r>
            <a:r>
              <a:rPr sz="2400" dirty="0"/>
              <a:t> </a:t>
            </a:r>
            <a:r>
              <a:rPr sz="2400" dirty="0" err="1"/>
              <a:t>pagamento</a:t>
            </a:r>
            <a:r>
              <a:rPr sz="2400" dirty="0"/>
              <a:t> di un</a:t>
            </a:r>
            <a:r>
              <a:rPr lang="it-IT" sz="2400" dirty="0"/>
              <a:t> </a:t>
            </a:r>
            <a:r>
              <a:rPr sz="2400" dirty="0"/>
              <a:t>giusto </a:t>
            </a:r>
            <a:r>
              <a:rPr sz="2400" dirty="0" err="1"/>
              <a:t>ristoro</a:t>
            </a:r>
            <a:r>
              <a:rPr sz="2400" dirty="0"/>
              <a:t> </a:t>
            </a:r>
            <a:r>
              <a:rPr sz="2400" dirty="0" err="1"/>
              <a:t>basato</a:t>
            </a:r>
            <a:r>
              <a:rPr sz="2400" dirty="0"/>
              <a:t> </a:t>
            </a:r>
            <a:r>
              <a:rPr sz="2400" dirty="0" err="1"/>
              <a:t>su</a:t>
            </a:r>
            <a:r>
              <a:rPr sz="2400" dirty="0"/>
              <a:t> </a:t>
            </a:r>
            <a:r>
              <a:rPr sz="2400" dirty="0" err="1"/>
              <a:t>valore</a:t>
            </a:r>
            <a:r>
              <a:rPr sz="2400" dirty="0"/>
              <a:t> </a:t>
            </a:r>
            <a:r>
              <a:rPr sz="2400" dirty="0" err="1"/>
              <a:t>oggettivo</a:t>
            </a:r>
            <a:r>
              <a:rPr sz="2400" dirty="0"/>
              <a:t> di </a:t>
            </a:r>
            <a:r>
              <a:rPr sz="2400" dirty="0" err="1"/>
              <a:t>queste</a:t>
            </a:r>
            <a:r>
              <a:rPr sz="2400" dirty="0"/>
              <a:t> </a:t>
            </a:r>
            <a:r>
              <a:rPr sz="2400" dirty="0" err="1"/>
              <a:t>ultime</a:t>
            </a:r>
            <a:r>
              <a:rPr sz="2400" dirty="0"/>
              <a:t>.</a:t>
            </a:r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5DF4A8D3-6EBE-5BDB-3F67-12F4CCA95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BD24D0D-9B1B-9952-F80B-C2E70FCED333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3386491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1440"/>
            <a:ext cx="1218882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S</a:t>
            </a:r>
            <a:r>
              <a:rPr sz="2400" dirty="0" err="1"/>
              <a:t>celta</a:t>
            </a:r>
            <a:r>
              <a:rPr sz="2400" dirty="0"/>
              <a:t> del </a:t>
            </a:r>
            <a:r>
              <a:rPr sz="2400" dirty="0" err="1"/>
              <a:t>percorso</a:t>
            </a:r>
            <a:r>
              <a:rPr sz="2400" dirty="0"/>
              <a:t> sub a), </a:t>
            </a:r>
            <a:r>
              <a:rPr sz="2400" dirty="0" err="1"/>
              <a:t>viceversa</a:t>
            </a:r>
            <a:r>
              <a:rPr sz="2400" dirty="0"/>
              <a:t>,  </a:t>
            </a:r>
            <a:r>
              <a:rPr sz="2400" dirty="0" err="1"/>
              <a:t>avrebbe</a:t>
            </a:r>
            <a:r>
              <a:rPr sz="2400" dirty="0"/>
              <a:t> </a:t>
            </a:r>
            <a:r>
              <a:rPr sz="2400" dirty="0" err="1"/>
              <a:t>reso</a:t>
            </a:r>
            <a:r>
              <a:rPr sz="2400" dirty="0"/>
              <a:t>  </a:t>
            </a:r>
            <a:r>
              <a:rPr sz="2400" dirty="0" err="1"/>
              <a:t>praticabile</a:t>
            </a:r>
            <a:r>
              <a:rPr sz="2400" dirty="0"/>
              <a:t> </a:t>
            </a:r>
            <a:r>
              <a:rPr sz="2400" dirty="0" err="1"/>
              <a:t>affidamento</a:t>
            </a:r>
            <a:r>
              <a:rPr sz="2400" dirty="0"/>
              <a:t> d</a:t>
            </a:r>
            <a:r>
              <a:rPr lang="it-IT" sz="2400" dirty="0"/>
              <a:t>i </a:t>
            </a:r>
            <a:r>
              <a:rPr sz="2400" dirty="0" err="1"/>
              <a:t>concessione</a:t>
            </a:r>
            <a:r>
              <a:rPr sz="2400" dirty="0"/>
              <a:t> a </a:t>
            </a:r>
            <a:r>
              <a:rPr sz="2400" dirty="0" err="1"/>
              <a:t>Autobrennero</a:t>
            </a:r>
            <a:r>
              <a:rPr sz="2400" dirty="0"/>
              <a:t>, </a:t>
            </a:r>
            <a:r>
              <a:rPr sz="2400" dirty="0" err="1"/>
              <a:t>nuovamente</a:t>
            </a:r>
            <a:r>
              <a:rPr sz="2400" dirty="0"/>
              <a:t> </a:t>
            </a:r>
            <a:r>
              <a:rPr sz="2400" dirty="0" err="1"/>
              <a:t>divenuta</a:t>
            </a:r>
            <a:r>
              <a:rPr sz="2400" dirty="0"/>
              <a:t>  </a:t>
            </a:r>
            <a:r>
              <a:rPr sz="2400" dirty="0" err="1"/>
              <a:t>società</a:t>
            </a:r>
            <a:r>
              <a:rPr sz="2400" dirty="0"/>
              <a:t>  in house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C</a:t>
            </a:r>
            <a:r>
              <a:rPr sz="2400" dirty="0" err="1"/>
              <a:t>onfigurazione</a:t>
            </a:r>
            <a:r>
              <a:rPr sz="2400" dirty="0"/>
              <a:t> di </a:t>
            </a:r>
            <a:r>
              <a:rPr sz="2400" dirty="0" err="1"/>
              <a:t>società</a:t>
            </a:r>
            <a:r>
              <a:rPr sz="2400" dirty="0"/>
              <a:t> </a:t>
            </a:r>
            <a:r>
              <a:rPr sz="2400" dirty="0" err="1"/>
              <a:t>pubblica</a:t>
            </a:r>
            <a:r>
              <a:rPr sz="2400" dirty="0"/>
              <a:t> </a:t>
            </a:r>
            <a:r>
              <a:rPr sz="2400" dirty="0" err="1"/>
              <a:t>controllata</a:t>
            </a:r>
            <a:r>
              <a:rPr sz="2400" dirty="0"/>
              <a:t> ha </a:t>
            </a:r>
            <a:r>
              <a:rPr sz="2400" dirty="0" err="1"/>
              <a:t>peraltro</a:t>
            </a:r>
            <a:r>
              <a:rPr sz="2400" dirty="0"/>
              <a:t> </a:t>
            </a:r>
            <a:r>
              <a:rPr sz="2400" dirty="0" err="1"/>
              <a:t>comportato</a:t>
            </a:r>
            <a:r>
              <a:rPr sz="2400" dirty="0"/>
              <a:t> </a:t>
            </a:r>
            <a:r>
              <a:rPr sz="2400" dirty="0" err="1"/>
              <a:t>l’inclusione</a:t>
            </a:r>
            <a:r>
              <a:rPr lang="it-IT" sz="2400" dirty="0"/>
              <a:t> in </a:t>
            </a:r>
            <a:r>
              <a:rPr sz="2400" dirty="0" err="1"/>
              <a:t>elenco</a:t>
            </a:r>
            <a:r>
              <a:rPr sz="2400" dirty="0"/>
              <a:t> ISTAT </a:t>
            </a:r>
            <a:r>
              <a:rPr sz="2400" dirty="0" err="1"/>
              <a:t>delle</a:t>
            </a:r>
            <a:r>
              <a:rPr sz="2400" dirty="0"/>
              <a:t> </a:t>
            </a:r>
            <a:r>
              <a:rPr sz="2400" dirty="0" err="1"/>
              <a:t>Amministrazioni</a:t>
            </a:r>
            <a:r>
              <a:rPr sz="2400" dirty="0"/>
              <a:t> </a:t>
            </a:r>
            <a:r>
              <a:rPr sz="2400" dirty="0" err="1"/>
              <a:t>pubblic</a:t>
            </a:r>
            <a:r>
              <a:rPr lang="it-IT" sz="2400" dirty="0"/>
              <a:t>he</a:t>
            </a:r>
            <a:endParaRPr sz="24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I</a:t>
            </a:r>
            <a:r>
              <a:rPr sz="2400" dirty="0" err="1"/>
              <a:t>mportante</a:t>
            </a:r>
            <a:r>
              <a:rPr sz="2400" dirty="0"/>
              <a:t> </a:t>
            </a:r>
            <a:r>
              <a:rPr sz="2400" dirty="0" err="1"/>
              <a:t>sottolineare</a:t>
            </a:r>
            <a:r>
              <a:rPr sz="2400" dirty="0"/>
              <a:t> </a:t>
            </a:r>
            <a:r>
              <a:rPr sz="2400" dirty="0" err="1"/>
              <a:t>che</a:t>
            </a:r>
            <a:r>
              <a:rPr sz="2400" dirty="0"/>
              <a:t> </a:t>
            </a:r>
            <a:r>
              <a:rPr sz="2400" dirty="0" err="1"/>
              <a:t>nel</a:t>
            </a:r>
            <a:r>
              <a:rPr sz="2400" dirty="0"/>
              <a:t> </a:t>
            </a:r>
            <a:r>
              <a:rPr sz="2400" dirty="0" err="1"/>
              <a:t>mentre</a:t>
            </a:r>
            <a:r>
              <a:rPr sz="2400" dirty="0"/>
              <a:t> Società ha</a:t>
            </a:r>
            <a:r>
              <a:rPr lang="it-IT" sz="2400" dirty="0"/>
              <a:t> </a:t>
            </a:r>
            <a:r>
              <a:rPr sz="2400" dirty="0" err="1"/>
              <a:t>invocato</a:t>
            </a:r>
            <a:r>
              <a:rPr sz="2400" dirty="0"/>
              <a:t> </a:t>
            </a:r>
            <a:r>
              <a:rPr sz="2400" dirty="0" err="1"/>
              <a:t>una</a:t>
            </a:r>
            <a:r>
              <a:rPr sz="2400" dirty="0"/>
              <a:t> </a:t>
            </a:r>
            <a:r>
              <a:rPr sz="2400" dirty="0" err="1"/>
              <a:t>prelazione</a:t>
            </a:r>
            <a:r>
              <a:rPr sz="2400" dirty="0"/>
              <a:t> </a:t>
            </a:r>
            <a:r>
              <a:rPr sz="2400" dirty="0" err="1"/>
              <a:t>evidentemente</a:t>
            </a:r>
            <a:r>
              <a:rPr sz="2400" dirty="0"/>
              <a:t> </a:t>
            </a:r>
            <a:r>
              <a:rPr sz="2400" dirty="0" err="1"/>
              <a:t>riconducibile</a:t>
            </a:r>
            <a:r>
              <a:rPr sz="2400" dirty="0"/>
              <a:t> a  </a:t>
            </a:r>
            <a:r>
              <a:rPr sz="2400" dirty="0" err="1"/>
              <a:t>preminente</a:t>
            </a:r>
            <a:r>
              <a:rPr sz="2400" dirty="0"/>
              <a:t> interesse </a:t>
            </a:r>
            <a:r>
              <a:rPr sz="2400" dirty="0" err="1"/>
              <a:t>pubblico</a:t>
            </a:r>
            <a:r>
              <a:rPr sz="2400" dirty="0"/>
              <a:t>,</a:t>
            </a:r>
            <a:r>
              <a:rPr lang="it-IT" sz="2400" dirty="0"/>
              <a:t> </a:t>
            </a:r>
            <a:r>
              <a:rPr sz="2400" dirty="0" err="1"/>
              <a:t>d’altro</a:t>
            </a:r>
            <a:r>
              <a:rPr sz="2400" dirty="0"/>
              <a:t> lato è </a:t>
            </a:r>
            <a:r>
              <a:rPr sz="2400" dirty="0" err="1"/>
              <a:t>insorta</a:t>
            </a:r>
            <a:r>
              <a:rPr sz="2400" dirty="0"/>
              <a:t> (</a:t>
            </a:r>
            <a:r>
              <a:rPr sz="2400" dirty="0" err="1"/>
              <a:t>infruttuosamente</a:t>
            </a:r>
            <a:r>
              <a:rPr sz="2400" dirty="0"/>
              <a:t>) </a:t>
            </a:r>
            <a:r>
              <a:rPr sz="2400" dirty="0" err="1"/>
              <a:t>avverso</a:t>
            </a:r>
            <a:r>
              <a:rPr sz="2400" dirty="0"/>
              <a:t> la propria </a:t>
            </a:r>
            <a:r>
              <a:rPr sz="2400" dirty="0" err="1"/>
              <a:t>inclusione</a:t>
            </a:r>
            <a:r>
              <a:rPr sz="2400" dirty="0"/>
              <a:t> </a:t>
            </a:r>
            <a:r>
              <a:rPr sz="2400" dirty="0" err="1"/>
              <a:t>nell’apposito</a:t>
            </a:r>
            <a:r>
              <a:rPr sz="2400" dirty="0"/>
              <a:t> </a:t>
            </a:r>
            <a:r>
              <a:rPr sz="2400" dirty="0" err="1"/>
              <a:t>elenco</a:t>
            </a:r>
            <a:r>
              <a:rPr lang="it-IT" sz="2400" dirty="0"/>
              <a:t> </a:t>
            </a:r>
            <a:r>
              <a:rPr sz="2400" dirty="0"/>
              <a:t>ISTAT </a:t>
            </a:r>
            <a:r>
              <a:rPr sz="2400" dirty="0" err="1"/>
              <a:t>relativo</a:t>
            </a:r>
            <a:r>
              <a:rPr sz="2400" dirty="0"/>
              <a:t> a </a:t>
            </a:r>
            <a:r>
              <a:rPr sz="2400" dirty="0" err="1"/>
              <a:t>società</a:t>
            </a:r>
            <a:r>
              <a:rPr sz="2400" dirty="0"/>
              <a:t> e a </a:t>
            </a:r>
            <a:r>
              <a:rPr sz="2400" dirty="0" err="1"/>
              <a:t>aziende</a:t>
            </a:r>
            <a:r>
              <a:rPr sz="2400" dirty="0"/>
              <a:t> </a:t>
            </a:r>
            <a:r>
              <a:rPr sz="2400" dirty="0" err="1"/>
              <a:t>pubbliche</a:t>
            </a:r>
            <a:endParaRPr sz="24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S</a:t>
            </a:r>
            <a:r>
              <a:rPr sz="2400" dirty="0"/>
              <a:t>e da un lato </a:t>
            </a:r>
            <a:r>
              <a:rPr sz="2400" dirty="0" err="1"/>
              <a:t>Autobrennero</a:t>
            </a:r>
            <a:r>
              <a:rPr sz="2400" dirty="0"/>
              <a:t> ha </a:t>
            </a:r>
            <a:r>
              <a:rPr sz="2400" dirty="0" err="1"/>
              <a:t>cercato</a:t>
            </a:r>
            <a:r>
              <a:rPr sz="2400" dirty="0"/>
              <a:t> di </a:t>
            </a:r>
            <a:r>
              <a:rPr sz="2400" dirty="0" err="1"/>
              <a:t>essere</a:t>
            </a:r>
            <a:r>
              <a:rPr sz="2400" dirty="0"/>
              <a:t> </a:t>
            </a:r>
            <a:r>
              <a:rPr sz="2400" dirty="0" err="1"/>
              <a:t>considerata</a:t>
            </a:r>
            <a:r>
              <a:rPr sz="2400" dirty="0"/>
              <a:t> “</a:t>
            </a:r>
            <a:r>
              <a:rPr sz="2400" dirty="0" err="1"/>
              <a:t>pubblica</a:t>
            </a:r>
            <a:r>
              <a:rPr sz="2400" dirty="0"/>
              <a:t>” per</a:t>
            </a:r>
            <a:r>
              <a:rPr lang="it-IT" sz="2400" dirty="0"/>
              <a:t> </a:t>
            </a:r>
            <a:r>
              <a:rPr sz="2400" dirty="0" err="1"/>
              <a:t>quanto</a:t>
            </a:r>
            <a:r>
              <a:rPr sz="2400" dirty="0"/>
              <a:t> </a:t>
            </a:r>
            <a:r>
              <a:rPr sz="2400" dirty="0" err="1"/>
              <a:t>concerne</a:t>
            </a:r>
            <a:r>
              <a:rPr sz="2400" dirty="0"/>
              <a:t> </a:t>
            </a:r>
            <a:r>
              <a:rPr sz="2400" dirty="0" err="1"/>
              <a:t>una</a:t>
            </a:r>
            <a:r>
              <a:rPr sz="2400" dirty="0"/>
              <a:t> </a:t>
            </a:r>
            <a:r>
              <a:rPr sz="2400" dirty="0" err="1"/>
              <a:t>preferenza</a:t>
            </a:r>
            <a:r>
              <a:rPr sz="2400" dirty="0"/>
              <a:t> con </a:t>
            </a:r>
            <a:r>
              <a:rPr sz="2400" dirty="0" err="1"/>
              <a:t>riguardo</a:t>
            </a:r>
            <a:r>
              <a:rPr sz="2400" dirty="0"/>
              <a:t> a l nuovo </a:t>
            </a:r>
            <a:r>
              <a:rPr sz="2400" dirty="0" err="1"/>
              <a:t>affidamento</a:t>
            </a:r>
            <a:r>
              <a:rPr sz="2400" dirty="0"/>
              <a:t> d</a:t>
            </a:r>
            <a:r>
              <a:rPr lang="it-IT" sz="2400" dirty="0"/>
              <a:t>i</a:t>
            </a:r>
            <a:r>
              <a:rPr sz="2400" dirty="0"/>
              <a:t> </a:t>
            </a:r>
            <a:r>
              <a:rPr sz="2400" dirty="0" err="1"/>
              <a:t>concessione</a:t>
            </a:r>
            <a:r>
              <a:rPr sz="2400" dirty="0"/>
              <a:t>,</a:t>
            </a:r>
            <a:r>
              <a:rPr lang="it-IT" sz="2400" dirty="0"/>
              <a:t> </a:t>
            </a:r>
            <a:r>
              <a:rPr sz="2400" dirty="0" err="1"/>
              <a:t>dall’altro</a:t>
            </a:r>
            <a:r>
              <a:rPr sz="2400" dirty="0"/>
              <a:t> </a:t>
            </a:r>
            <a:r>
              <a:rPr sz="2400" dirty="0" err="1"/>
              <a:t>si</a:t>
            </a:r>
            <a:r>
              <a:rPr sz="2400" dirty="0"/>
              <a:t> </a:t>
            </a:r>
            <a:r>
              <a:rPr sz="2400" dirty="0" err="1"/>
              <a:t>oppone</a:t>
            </a:r>
            <a:r>
              <a:rPr sz="2400" dirty="0"/>
              <a:t> all a </a:t>
            </a:r>
            <a:r>
              <a:rPr sz="2400" dirty="0" err="1"/>
              <a:t>sua</a:t>
            </a:r>
            <a:r>
              <a:rPr sz="2400" dirty="0"/>
              <a:t> </a:t>
            </a:r>
            <a:r>
              <a:rPr sz="2400" dirty="0" err="1"/>
              <a:t>equiparazione</a:t>
            </a:r>
            <a:r>
              <a:rPr sz="2400" dirty="0"/>
              <a:t> a </a:t>
            </a:r>
            <a:r>
              <a:rPr sz="2400" dirty="0" err="1"/>
              <a:t>società</a:t>
            </a:r>
            <a:r>
              <a:rPr sz="2400" dirty="0"/>
              <a:t> </a:t>
            </a:r>
            <a:r>
              <a:rPr sz="2400" dirty="0" err="1"/>
              <a:t>pubbliche</a:t>
            </a:r>
            <a:r>
              <a:rPr sz="2400" dirty="0"/>
              <a:t> </a:t>
            </a:r>
            <a:r>
              <a:rPr sz="2400" dirty="0" err="1"/>
              <a:t>iscritte</a:t>
            </a:r>
            <a:r>
              <a:rPr sz="2400" dirty="0"/>
              <a:t> a</a:t>
            </a:r>
            <a:r>
              <a:rPr lang="it-IT" sz="2400" dirty="0"/>
              <a:t> </a:t>
            </a:r>
            <a:r>
              <a:rPr sz="2400" dirty="0" err="1"/>
              <a:t>elenco</a:t>
            </a:r>
            <a:r>
              <a:rPr sz="2400" dirty="0"/>
              <a:t> ISTAT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I</a:t>
            </a:r>
            <a:r>
              <a:rPr sz="2400" dirty="0" err="1"/>
              <a:t>nteressante</a:t>
            </a:r>
            <a:r>
              <a:rPr sz="2400" dirty="0"/>
              <a:t> </a:t>
            </a:r>
            <a:r>
              <a:rPr sz="2400" dirty="0" err="1"/>
              <a:t>conseguenza</a:t>
            </a:r>
            <a:r>
              <a:rPr sz="2400" dirty="0"/>
              <a:t> </a:t>
            </a:r>
            <a:r>
              <a:rPr sz="2400" dirty="0" err="1"/>
              <a:t>dell’inclusione</a:t>
            </a:r>
            <a:r>
              <a:rPr sz="2400" dirty="0"/>
              <a:t> in </a:t>
            </a:r>
            <a:r>
              <a:rPr sz="2400" dirty="0" err="1"/>
              <a:t>detto</a:t>
            </a:r>
            <a:r>
              <a:rPr sz="2400" dirty="0"/>
              <a:t> </a:t>
            </a:r>
            <a:r>
              <a:rPr sz="2400" dirty="0" err="1"/>
              <a:t>elenco</a:t>
            </a:r>
            <a:r>
              <a:rPr sz="2400" dirty="0"/>
              <a:t> ISTAT </a:t>
            </a:r>
            <a:r>
              <a:rPr sz="2400" dirty="0" err="1"/>
              <a:t>consiste</a:t>
            </a:r>
            <a:r>
              <a:rPr lang="it-IT" sz="2400" dirty="0"/>
              <a:t> in </a:t>
            </a:r>
            <a:r>
              <a:rPr sz="2400" dirty="0" err="1"/>
              <a:t>applicabilità</a:t>
            </a:r>
            <a:r>
              <a:rPr sz="2400" dirty="0"/>
              <a:t> di </a:t>
            </a:r>
            <a:r>
              <a:rPr sz="2400" dirty="0" err="1"/>
              <a:t>vincoli</a:t>
            </a:r>
            <a:r>
              <a:rPr sz="2400" dirty="0"/>
              <a:t> </a:t>
            </a:r>
            <a:r>
              <a:rPr sz="2400" dirty="0" err="1"/>
              <a:t>propri</a:t>
            </a:r>
            <a:r>
              <a:rPr sz="2400" dirty="0"/>
              <a:t> d</a:t>
            </a:r>
            <a:r>
              <a:rPr lang="it-IT" sz="2400" dirty="0"/>
              <a:t>i</a:t>
            </a:r>
            <a:r>
              <a:rPr sz="2400" dirty="0"/>
              <a:t> </a:t>
            </a:r>
            <a:r>
              <a:rPr sz="2400" dirty="0" err="1"/>
              <a:t>società</a:t>
            </a:r>
            <a:r>
              <a:rPr sz="2400" dirty="0"/>
              <a:t> </a:t>
            </a:r>
            <a:r>
              <a:rPr sz="2400" dirty="0" err="1"/>
              <a:t>pubbliche</a:t>
            </a:r>
            <a:r>
              <a:rPr sz="2400" dirty="0"/>
              <a:t>, </a:t>
            </a:r>
            <a:r>
              <a:rPr sz="2400" dirty="0" err="1"/>
              <a:t>quali</a:t>
            </a:r>
            <a:r>
              <a:rPr sz="2400" dirty="0"/>
              <a:t> </a:t>
            </a:r>
            <a:r>
              <a:rPr sz="2400" dirty="0" err="1"/>
              <a:t>tetto</a:t>
            </a:r>
            <a:r>
              <a:rPr sz="2400" dirty="0"/>
              <a:t> ai </a:t>
            </a:r>
            <a:r>
              <a:rPr sz="2400" dirty="0" err="1"/>
              <a:t>compensi</a:t>
            </a:r>
            <a:r>
              <a:rPr sz="2400" dirty="0"/>
              <a:t> di</a:t>
            </a:r>
            <a:r>
              <a:rPr lang="it-IT" sz="2400" dirty="0"/>
              <a:t> </a:t>
            </a:r>
            <a:r>
              <a:rPr sz="2400" dirty="0" err="1"/>
              <a:t>Amministratori</a:t>
            </a:r>
            <a:r>
              <a:rPr sz="2400" dirty="0"/>
              <a:t>, con </a:t>
            </a:r>
            <a:r>
              <a:rPr sz="2400" dirty="0" err="1"/>
              <a:t>problematica</a:t>
            </a:r>
            <a:r>
              <a:rPr sz="2400" dirty="0"/>
              <a:t>  </a:t>
            </a:r>
            <a:r>
              <a:rPr sz="2400" dirty="0" err="1"/>
              <a:t>applicazione</a:t>
            </a:r>
            <a:r>
              <a:rPr sz="2400" dirty="0"/>
              <a:t>  da </a:t>
            </a:r>
            <a:r>
              <a:rPr sz="2400" dirty="0" err="1"/>
              <a:t>parte</a:t>
            </a:r>
            <a:r>
              <a:rPr sz="2400" dirty="0"/>
              <a:t> </a:t>
            </a:r>
            <a:r>
              <a:rPr sz="2400" dirty="0" err="1"/>
              <a:t>della</a:t>
            </a:r>
            <a:r>
              <a:rPr sz="2400" dirty="0"/>
              <a:t> Società  e </a:t>
            </a:r>
            <a:r>
              <a:rPr sz="2400" dirty="0" err="1"/>
              <a:t>possibile</a:t>
            </a:r>
            <a:r>
              <a:rPr lang="it-IT" sz="2400" dirty="0"/>
              <a:t> </a:t>
            </a:r>
            <a:r>
              <a:rPr sz="2400" dirty="0" err="1"/>
              <a:t>configurazione</a:t>
            </a:r>
            <a:r>
              <a:rPr sz="2400" dirty="0"/>
              <a:t> di </a:t>
            </a:r>
            <a:r>
              <a:rPr sz="2400" dirty="0" err="1"/>
              <a:t>danno</a:t>
            </a:r>
            <a:r>
              <a:rPr sz="2400" dirty="0"/>
              <a:t> </a:t>
            </a:r>
            <a:r>
              <a:rPr sz="2400" dirty="0" err="1"/>
              <a:t>erariale</a:t>
            </a:r>
            <a:r>
              <a:rPr sz="2400" dirty="0"/>
              <a:t> in </a:t>
            </a:r>
            <a:r>
              <a:rPr sz="2400" dirty="0" err="1"/>
              <a:t>relazione</a:t>
            </a:r>
            <a:r>
              <a:rPr sz="2400" dirty="0"/>
              <a:t> a</a:t>
            </a:r>
            <a:r>
              <a:rPr lang="it-IT" sz="2400" dirty="0"/>
              <a:t> </a:t>
            </a:r>
            <a:r>
              <a:rPr sz="2400" dirty="0" err="1"/>
              <a:t>eventuale</a:t>
            </a:r>
            <a:r>
              <a:rPr sz="2400" dirty="0"/>
              <a:t>  </a:t>
            </a:r>
            <a:r>
              <a:rPr sz="2400" dirty="0" err="1"/>
              <a:t>versamento</a:t>
            </a:r>
            <a:r>
              <a:rPr sz="2400" dirty="0"/>
              <a:t> di </a:t>
            </a:r>
            <a:r>
              <a:rPr sz="2400" dirty="0" err="1"/>
              <a:t>emolumenti</a:t>
            </a:r>
            <a:r>
              <a:rPr sz="2400" dirty="0"/>
              <a:t> non</a:t>
            </a:r>
            <a:r>
              <a:rPr lang="it-IT" sz="2400" dirty="0"/>
              <a:t> </a:t>
            </a:r>
            <a:r>
              <a:rPr sz="2400" dirty="0" err="1"/>
              <a:t>dovuti</a:t>
            </a:r>
            <a:r>
              <a:rPr sz="2400" dirty="0"/>
              <a:t>, in </a:t>
            </a:r>
            <a:r>
              <a:rPr sz="2400" dirty="0" err="1"/>
              <a:t>quanto</a:t>
            </a:r>
            <a:r>
              <a:rPr sz="2400" dirty="0"/>
              <a:t> in </a:t>
            </a:r>
            <a:r>
              <a:rPr sz="2400" dirty="0" err="1"/>
              <a:t>violazione</a:t>
            </a:r>
            <a:r>
              <a:rPr sz="2400" dirty="0"/>
              <a:t> di Legge</a:t>
            </a:r>
          </a:p>
        </p:txBody>
      </p:sp>
      <p:pic>
        <p:nvPicPr>
          <p:cNvPr id="3" name="Picture 2" descr="bilancia Giustizi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B360D3-CA43-2D5B-84C9-C37DC432F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A7DA826-D335-7B9A-E3CE-A3E34D0C828F}"/>
              </a:ext>
            </a:extLst>
          </p:cNvPr>
          <p:cNvSpPr txBox="1"/>
          <p:nvPr/>
        </p:nvSpPr>
        <p:spPr>
          <a:xfrm>
            <a:off x="0" y="621792"/>
            <a:ext cx="12188825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S</a:t>
            </a:r>
            <a:r>
              <a:rPr sz="2400" dirty="0" err="1"/>
              <a:t>entenza</a:t>
            </a:r>
            <a:r>
              <a:rPr sz="2400" dirty="0"/>
              <a:t> n. 29/2024/RIS d</a:t>
            </a:r>
            <a:r>
              <a:rPr lang="it-IT" sz="2400" dirty="0"/>
              <a:t>i</a:t>
            </a:r>
            <a:r>
              <a:rPr sz="2400" dirty="0"/>
              <a:t> Corte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conti</a:t>
            </a:r>
            <a:r>
              <a:rPr sz="2400" dirty="0"/>
              <a:t> in </a:t>
            </a:r>
            <a:r>
              <a:rPr sz="2400" dirty="0" err="1"/>
              <a:t>sede</a:t>
            </a:r>
            <a:r>
              <a:rPr sz="2400" dirty="0"/>
              <a:t> </a:t>
            </a:r>
            <a:r>
              <a:rPr sz="2400" dirty="0" err="1"/>
              <a:t>giurisdizionale</a:t>
            </a:r>
            <a:r>
              <a:rPr sz="2400" dirty="0"/>
              <a:t>,</a:t>
            </a:r>
            <a:r>
              <a:rPr lang="it-IT" sz="2400" dirty="0"/>
              <a:t> </a:t>
            </a:r>
            <a:r>
              <a:rPr sz="2400" dirty="0"/>
              <a:t>in </a:t>
            </a:r>
            <a:r>
              <a:rPr sz="2400" dirty="0" err="1"/>
              <a:t>speciale</a:t>
            </a:r>
            <a:r>
              <a:rPr sz="2400" dirty="0"/>
              <a:t> </a:t>
            </a:r>
            <a:r>
              <a:rPr sz="2400" dirty="0" err="1"/>
              <a:t>composizione</a:t>
            </a:r>
            <a:r>
              <a:rPr sz="2400" dirty="0"/>
              <a:t>, ha </a:t>
            </a:r>
            <a:r>
              <a:rPr sz="2400" dirty="0" err="1"/>
              <a:t>dichiarato</a:t>
            </a:r>
            <a:r>
              <a:rPr sz="2400" dirty="0"/>
              <a:t> </a:t>
            </a:r>
            <a:r>
              <a:rPr sz="2400" dirty="0" err="1"/>
              <a:t>estinzione</a:t>
            </a:r>
            <a:r>
              <a:rPr sz="2400" dirty="0"/>
              <a:t> del </a:t>
            </a:r>
            <a:r>
              <a:rPr sz="2400" dirty="0" err="1"/>
              <a:t>giudizio</a:t>
            </a:r>
            <a:r>
              <a:rPr sz="2400" dirty="0"/>
              <a:t> </a:t>
            </a:r>
            <a:r>
              <a:rPr sz="2400" dirty="0" err="1"/>
              <a:t>avverso</a:t>
            </a:r>
            <a:r>
              <a:rPr sz="2400" dirty="0"/>
              <a:t> </a:t>
            </a:r>
            <a:r>
              <a:rPr sz="2400" dirty="0" err="1"/>
              <a:t>impugnazione</a:t>
            </a:r>
            <a:r>
              <a:rPr lang="it-IT" sz="2400" dirty="0"/>
              <a:t> </a:t>
            </a:r>
            <a:r>
              <a:rPr sz="2400" dirty="0" err="1"/>
              <a:t>della</a:t>
            </a:r>
            <a:r>
              <a:rPr sz="2400" dirty="0"/>
              <a:t> Società  con </a:t>
            </a:r>
            <a:r>
              <a:rPr sz="2400" dirty="0" err="1"/>
              <a:t>riguardo</a:t>
            </a:r>
            <a:r>
              <a:rPr sz="2400" dirty="0"/>
              <a:t>  a</a:t>
            </a:r>
            <a:r>
              <a:rPr lang="it-IT" sz="2400" dirty="0"/>
              <a:t> </a:t>
            </a:r>
            <a:r>
              <a:rPr sz="2400" dirty="0" err="1"/>
              <a:t>inserimento</a:t>
            </a:r>
            <a:r>
              <a:rPr sz="2400" dirty="0"/>
              <a:t> </a:t>
            </a:r>
            <a:r>
              <a:rPr lang="it-IT" sz="2400" dirty="0"/>
              <a:t>in </a:t>
            </a:r>
            <a:r>
              <a:rPr sz="2400" dirty="0" err="1"/>
              <a:t>elenco</a:t>
            </a:r>
            <a:r>
              <a:rPr sz="2400" dirty="0"/>
              <a:t>  d</a:t>
            </a:r>
            <a:r>
              <a:rPr lang="it-IT" sz="2400" dirty="0"/>
              <a:t>i</a:t>
            </a:r>
            <a:r>
              <a:rPr sz="2400" dirty="0"/>
              <a:t> </a:t>
            </a:r>
            <a:r>
              <a:rPr sz="2400" dirty="0" err="1"/>
              <a:t>Amministrazioni</a:t>
            </a:r>
            <a:r>
              <a:rPr sz="2400" dirty="0"/>
              <a:t> </a:t>
            </a:r>
            <a:r>
              <a:rPr sz="2400" dirty="0" err="1"/>
              <a:t>pubblicheinserite</a:t>
            </a:r>
            <a:r>
              <a:rPr sz="2400" dirty="0"/>
              <a:t> </a:t>
            </a:r>
            <a:r>
              <a:rPr sz="2400" dirty="0" err="1"/>
              <a:t>nel</a:t>
            </a:r>
            <a:r>
              <a:rPr sz="2400" dirty="0"/>
              <a:t> </a:t>
            </a:r>
            <a:r>
              <a:rPr sz="2400" dirty="0" err="1"/>
              <a:t>conto</a:t>
            </a:r>
            <a:r>
              <a:rPr sz="2400" dirty="0"/>
              <a:t> </a:t>
            </a:r>
            <a:r>
              <a:rPr sz="2400" dirty="0" err="1"/>
              <a:t>economico</a:t>
            </a:r>
            <a:r>
              <a:rPr sz="2400" dirty="0"/>
              <a:t> </a:t>
            </a:r>
            <a:r>
              <a:rPr sz="2400" dirty="0" err="1"/>
              <a:t>consolidat</a:t>
            </a:r>
            <a:r>
              <a:rPr lang="it-IT" sz="2400" dirty="0"/>
              <a:t> </a:t>
            </a:r>
            <a:r>
              <a:rPr sz="2400" dirty="0"/>
              <a:t>o per </a:t>
            </a:r>
            <a:r>
              <a:rPr sz="2400" dirty="0" err="1"/>
              <a:t>l’anno</a:t>
            </a:r>
            <a:r>
              <a:rPr sz="2400" dirty="0"/>
              <a:t> 2021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400" dirty="0"/>
              <a:t>A </a:t>
            </a:r>
            <a:r>
              <a:rPr sz="2400" dirty="0" err="1"/>
              <a:t>ciò</a:t>
            </a:r>
            <a:r>
              <a:rPr sz="2400" dirty="0"/>
              <a:t> </a:t>
            </a:r>
            <a:r>
              <a:rPr sz="2400" dirty="0" err="1"/>
              <a:t>consegue</a:t>
            </a:r>
            <a:r>
              <a:rPr sz="2400" dirty="0"/>
              <a:t> </a:t>
            </a:r>
            <a:r>
              <a:rPr sz="2400" dirty="0" err="1"/>
              <a:t>serie</a:t>
            </a:r>
            <a:r>
              <a:rPr sz="2400" dirty="0"/>
              <a:t> di </a:t>
            </a:r>
            <a:r>
              <a:rPr sz="2400" dirty="0" err="1"/>
              <a:t>problematiche</a:t>
            </a:r>
            <a:r>
              <a:rPr sz="2400" dirty="0"/>
              <a:t> relative a</a:t>
            </a:r>
            <a:r>
              <a:rPr lang="it-IT" sz="2400" dirty="0"/>
              <a:t> </a:t>
            </a:r>
            <a:r>
              <a:rPr sz="2400" dirty="0" err="1"/>
              <a:t>applicabilità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vincoli</a:t>
            </a:r>
            <a:r>
              <a:rPr sz="2400" dirty="0"/>
              <a:t> </a:t>
            </a:r>
            <a:r>
              <a:rPr sz="2400" dirty="0" err="1"/>
              <a:t>pubblicistici</a:t>
            </a:r>
            <a:r>
              <a:rPr sz="2400" dirty="0"/>
              <a:t>,</a:t>
            </a:r>
            <a:r>
              <a:rPr lang="it-IT" sz="2400" dirty="0"/>
              <a:t> </a:t>
            </a:r>
            <a:r>
              <a:rPr sz="2400" dirty="0"/>
              <a:t>con </a:t>
            </a:r>
            <a:r>
              <a:rPr sz="2400" dirty="0" err="1"/>
              <a:t>particolare</a:t>
            </a:r>
            <a:r>
              <a:rPr sz="2400" dirty="0"/>
              <a:t> </a:t>
            </a:r>
            <a:r>
              <a:rPr sz="2400" dirty="0" err="1"/>
              <a:t>attenzione</a:t>
            </a:r>
            <a:r>
              <a:rPr sz="2400" dirty="0"/>
              <a:t> a </a:t>
            </a:r>
            <a:r>
              <a:rPr sz="2400" dirty="0" err="1"/>
              <a:t>nuovi</a:t>
            </a:r>
            <a:r>
              <a:rPr sz="2400" dirty="0"/>
              <a:t> </a:t>
            </a:r>
            <a:r>
              <a:rPr sz="2400" dirty="0" err="1"/>
              <a:t>parametri</a:t>
            </a:r>
            <a:r>
              <a:rPr sz="2400" dirty="0"/>
              <a:t> di </a:t>
            </a:r>
            <a:r>
              <a:rPr sz="2400" dirty="0" err="1"/>
              <a:t>spesa</a:t>
            </a:r>
            <a:r>
              <a:rPr sz="2400" dirty="0"/>
              <a:t>,  </a:t>
            </a:r>
            <a:r>
              <a:rPr sz="2400" dirty="0" err="1"/>
              <a:t>revisione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compensi</a:t>
            </a:r>
            <a:r>
              <a:rPr sz="2400" dirty="0"/>
              <a:t>,</a:t>
            </a:r>
            <a:r>
              <a:rPr lang="it-IT" sz="2400" dirty="0"/>
              <a:t> </a:t>
            </a:r>
            <a:r>
              <a:rPr sz="2400" dirty="0" err="1"/>
              <a:t>utilizzo</a:t>
            </a:r>
            <a:r>
              <a:rPr sz="2400" dirty="0"/>
              <a:t> d</a:t>
            </a:r>
            <a:r>
              <a:rPr lang="it-IT" sz="2400" dirty="0"/>
              <a:t>i</a:t>
            </a:r>
            <a:r>
              <a:rPr sz="2400" dirty="0"/>
              <a:t> c.d. “auto -</a:t>
            </a:r>
            <a:r>
              <a:rPr sz="2400" dirty="0" err="1"/>
              <a:t>blu</a:t>
            </a:r>
            <a:r>
              <a:rPr sz="2400" dirty="0"/>
              <a:t>”,  </a:t>
            </a:r>
            <a:r>
              <a:rPr sz="2400" dirty="0" err="1"/>
              <a:t>ristrutturazione</a:t>
            </a:r>
            <a:r>
              <a:rPr sz="2400" dirty="0"/>
              <a:t> del business plan  e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piani</a:t>
            </a:r>
            <a:r>
              <a:rPr sz="2400" dirty="0"/>
              <a:t> </a:t>
            </a:r>
            <a:r>
              <a:rPr sz="2400" dirty="0" err="1"/>
              <a:t>pluriennali</a:t>
            </a:r>
            <a:endParaRPr sz="24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400" dirty="0"/>
              <a:t>I</a:t>
            </a:r>
            <a:r>
              <a:rPr sz="2400" dirty="0" err="1"/>
              <a:t>nclusione</a:t>
            </a:r>
            <a:r>
              <a:rPr sz="2400" dirty="0"/>
              <a:t> </a:t>
            </a:r>
            <a:r>
              <a:rPr lang="it-IT" sz="2400" dirty="0"/>
              <a:t>in </a:t>
            </a:r>
            <a:r>
              <a:rPr sz="2400" dirty="0" err="1"/>
              <a:t>elenco</a:t>
            </a:r>
            <a:r>
              <a:rPr sz="2400" dirty="0"/>
              <a:t> d</a:t>
            </a:r>
            <a:r>
              <a:rPr lang="it-IT" sz="2400" dirty="0"/>
              <a:t>i</a:t>
            </a:r>
            <a:r>
              <a:rPr sz="2400" dirty="0"/>
              <a:t> </a:t>
            </a:r>
            <a:r>
              <a:rPr sz="2400" dirty="0" err="1"/>
              <a:t>Amministrazioni</a:t>
            </a:r>
            <a:r>
              <a:rPr sz="2400" dirty="0"/>
              <a:t> </a:t>
            </a:r>
            <a:r>
              <a:rPr sz="2400" dirty="0" err="1"/>
              <a:t>pubbliche</a:t>
            </a:r>
            <a:r>
              <a:rPr sz="2400" dirty="0"/>
              <a:t> </a:t>
            </a:r>
            <a:r>
              <a:rPr sz="2400" dirty="0" err="1"/>
              <a:t>comporta</a:t>
            </a:r>
            <a:r>
              <a:rPr sz="2400" dirty="0"/>
              <a:t> </a:t>
            </a:r>
            <a:r>
              <a:rPr sz="2400" dirty="0" err="1"/>
              <a:t>che</a:t>
            </a:r>
            <a:r>
              <a:rPr sz="2400" dirty="0"/>
              <a:t> </a:t>
            </a:r>
            <a:r>
              <a:rPr sz="2400" dirty="0" err="1"/>
              <a:t>strutture</a:t>
            </a:r>
            <a:r>
              <a:rPr lang="it-IT" sz="2400" dirty="0"/>
              <a:t> </a:t>
            </a:r>
            <a:r>
              <a:rPr sz="2400" dirty="0" err="1"/>
              <a:t>dirigenziali</a:t>
            </a:r>
            <a:r>
              <a:rPr sz="2400" dirty="0"/>
              <a:t> </a:t>
            </a:r>
            <a:r>
              <a:rPr sz="2400" dirty="0" err="1"/>
              <a:t>provvedano</a:t>
            </a:r>
            <a:r>
              <a:rPr sz="2400" dirty="0"/>
              <a:t> in </a:t>
            </a:r>
            <a:r>
              <a:rPr sz="2400" dirty="0" err="1"/>
              <a:t>merito</a:t>
            </a:r>
            <a:r>
              <a:rPr sz="2400" dirty="0"/>
              <a:t> a </a:t>
            </a:r>
            <a:r>
              <a:rPr sz="2400" dirty="0" err="1"/>
              <a:t>obblighi</a:t>
            </a:r>
            <a:r>
              <a:rPr sz="2400" dirty="0"/>
              <a:t> </a:t>
            </a:r>
            <a:r>
              <a:rPr sz="2400" dirty="0" err="1"/>
              <a:t>informativi</a:t>
            </a:r>
            <a:r>
              <a:rPr sz="2400" dirty="0"/>
              <a:t>, </a:t>
            </a:r>
            <a:r>
              <a:rPr sz="2400" dirty="0" err="1"/>
              <a:t>nel</a:t>
            </a:r>
            <a:r>
              <a:rPr sz="2400" dirty="0"/>
              <a:t> </a:t>
            </a:r>
            <a:r>
              <a:rPr sz="2400" dirty="0" err="1"/>
              <a:t>quadro</a:t>
            </a:r>
            <a:r>
              <a:rPr sz="2400" dirty="0"/>
              <a:t> </a:t>
            </a:r>
            <a:r>
              <a:rPr sz="2400" dirty="0" err="1"/>
              <a:t>dei</a:t>
            </a:r>
            <a:r>
              <a:rPr sz="2400" dirty="0"/>
              <a:t> </a:t>
            </a:r>
            <a:r>
              <a:rPr sz="2400" dirty="0" err="1"/>
              <a:t>princìpi</a:t>
            </a:r>
            <a:r>
              <a:rPr sz="2400" dirty="0"/>
              <a:t> di</a:t>
            </a:r>
            <a:r>
              <a:rPr lang="it-IT" sz="2400" dirty="0"/>
              <a:t> </a:t>
            </a:r>
            <a:r>
              <a:rPr sz="2400" dirty="0" err="1"/>
              <a:t>trasparenza</a:t>
            </a:r>
            <a:r>
              <a:rPr sz="2400" dirty="0"/>
              <a:t> e </a:t>
            </a:r>
            <a:r>
              <a:rPr sz="2400" dirty="0" err="1"/>
              <a:t>pubblicità</a:t>
            </a:r>
            <a:r>
              <a:rPr sz="2400" dirty="0"/>
              <a:t> </a:t>
            </a:r>
            <a:r>
              <a:rPr sz="2400" dirty="0" err="1"/>
              <a:t>che</a:t>
            </a:r>
            <a:r>
              <a:rPr sz="2400" dirty="0"/>
              <a:t> </a:t>
            </a:r>
            <a:r>
              <a:rPr sz="2400" dirty="0" err="1"/>
              <a:t>improntano</a:t>
            </a:r>
            <a:r>
              <a:rPr sz="2400" dirty="0"/>
              <a:t> </a:t>
            </a:r>
            <a:r>
              <a:rPr sz="2400" dirty="0" err="1"/>
              <a:t>l’attività</a:t>
            </a:r>
            <a:r>
              <a:rPr sz="2400" dirty="0"/>
              <a:t> </a:t>
            </a:r>
            <a:r>
              <a:rPr sz="2400" dirty="0" err="1"/>
              <a:t>della</a:t>
            </a:r>
            <a:r>
              <a:rPr sz="2400" dirty="0"/>
              <a:t> P.A. e </a:t>
            </a:r>
            <a:r>
              <a:rPr sz="2400" dirty="0" err="1"/>
              <a:t>determinino</a:t>
            </a:r>
            <a:r>
              <a:rPr sz="2400" dirty="0"/>
              <a:t>  </a:t>
            </a:r>
            <a:r>
              <a:rPr sz="2400" dirty="0" err="1"/>
              <a:t>nuove</a:t>
            </a:r>
            <a:r>
              <a:rPr sz="2400" dirty="0"/>
              <a:t>  </a:t>
            </a:r>
            <a:r>
              <a:rPr sz="2400" dirty="0" err="1"/>
              <a:t>modalità</a:t>
            </a:r>
            <a:endParaRPr sz="24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400" dirty="0"/>
              <a:t>di </a:t>
            </a:r>
            <a:r>
              <a:rPr sz="2400" dirty="0" err="1"/>
              <a:t>redazione</a:t>
            </a:r>
            <a:r>
              <a:rPr sz="2400" dirty="0"/>
              <a:t> del </a:t>
            </a:r>
            <a:r>
              <a:rPr sz="2400" dirty="0" err="1"/>
              <a:t>bilancio</a:t>
            </a:r>
            <a:r>
              <a:rPr sz="2400" dirty="0"/>
              <a:t> e del budget, previa </a:t>
            </a:r>
            <a:r>
              <a:rPr sz="2400" dirty="0" err="1"/>
              <a:t>nuova</a:t>
            </a:r>
            <a:r>
              <a:rPr sz="2400" dirty="0"/>
              <a:t> </a:t>
            </a:r>
            <a:r>
              <a:rPr sz="2400" dirty="0" err="1"/>
              <a:t>analisi</a:t>
            </a:r>
            <a:r>
              <a:rPr sz="2400" dirty="0"/>
              <a:t>  </a:t>
            </a:r>
            <a:r>
              <a:rPr sz="2400" dirty="0" err="1"/>
              <a:t>delle</a:t>
            </a:r>
            <a:r>
              <a:rPr sz="2400" dirty="0"/>
              <a:t> diverse </a:t>
            </a:r>
            <a:r>
              <a:rPr sz="2400" dirty="0" err="1"/>
              <a:t>funzioni</a:t>
            </a:r>
            <a:r>
              <a:rPr sz="2400" dirty="0"/>
              <a:t> </a:t>
            </a:r>
            <a:r>
              <a:rPr sz="2400" dirty="0" err="1"/>
              <a:t>aziendali</a:t>
            </a:r>
            <a:endParaRPr sz="2400"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68E06C0C-DF42-831A-E2A6-11F146487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AFB0E2-3E88-6D93-DA92-53C4AF5340B0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2234766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0F2D26-A602-A5B4-11C2-67F46D2DE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410B42B-F048-96BF-64AE-790C373C8BF0}"/>
              </a:ext>
            </a:extLst>
          </p:cNvPr>
          <p:cNvSpPr txBox="1"/>
          <p:nvPr/>
        </p:nvSpPr>
        <p:spPr>
          <a:xfrm>
            <a:off x="-1" y="594360"/>
            <a:ext cx="12188825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Il </a:t>
            </a:r>
            <a:r>
              <a:rPr sz="2000" dirty="0" err="1"/>
              <a:t>caso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Società Emiliana </a:t>
            </a:r>
            <a:r>
              <a:rPr sz="2000" dirty="0" err="1"/>
              <a:t>Trasporti</a:t>
            </a:r>
            <a:r>
              <a:rPr sz="2000" dirty="0"/>
              <a:t> </a:t>
            </a:r>
            <a:r>
              <a:rPr sz="2000" dirty="0" err="1"/>
              <a:t>Autofiloviari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Società Emiliana </a:t>
            </a:r>
            <a:r>
              <a:rPr sz="2000" dirty="0" err="1"/>
              <a:t>Trasporti</a:t>
            </a:r>
            <a:r>
              <a:rPr sz="2000" dirty="0"/>
              <a:t> </a:t>
            </a:r>
            <a:r>
              <a:rPr sz="2000" dirty="0" err="1"/>
              <a:t>Autofiloviari</a:t>
            </a:r>
            <a:r>
              <a:rPr sz="2000" dirty="0"/>
              <a:t>  (SETA)  nata  1° </a:t>
            </a:r>
            <a:r>
              <a:rPr sz="2000" dirty="0" err="1"/>
              <a:t>gennaio</a:t>
            </a:r>
            <a:r>
              <a:rPr sz="2000" dirty="0"/>
              <a:t> 2012  da </a:t>
            </a:r>
            <a:r>
              <a:rPr sz="2000" dirty="0" err="1"/>
              <a:t>fusione</a:t>
            </a:r>
            <a:r>
              <a:rPr lang="it-IT"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aziende</a:t>
            </a:r>
            <a:r>
              <a:rPr sz="2000" dirty="0"/>
              <a:t> di </a:t>
            </a:r>
            <a:r>
              <a:rPr sz="2000" dirty="0" err="1"/>
              <a:t>trasporto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 di Modena, Reggio Emilia e Piacenza 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A</a:t>
            </a:r>
            <a:r>
              <a:rPr sz="2000" dirty="0" err="1"/>
              <a:t>ggregazione</a:t>
            </a:r>
            <a:r>
              <a:rPr sz="2000" dirty="0"/>
              <a:t> ha </a:t>
            </a:r>
            <a:r>
              <a:rPr sz="2000" dirty="0" err="1"/>
              <a:t>dato</a:t>
            </a:r>
            <a:r>
              <a:rPr sz="2000" dirty="0"/>
              <a:t> vita a </a:t>
            </a:r>
            <a:r>
              <a:rPr sz="2000" dirty="0" err="1"/>
              <a:t>unico</a:t>
            </a:r>
            <a:r>
              <a:rPr sz="2000" dirty="0"/>
              <a:t> </a:t>
            </a:r>
            <a:r>
              <a:rPr sz="2000" dirty="0" err="1"/>
              <a:t>gestore</a:t>
            </a:r>
            <a:r>
              <a:rPr sz="2000" dirty="0"/>
              <a:t> del </a:t>
            </a:r>
            <a:r>
              <a:rPr sz="2000" dirty="0" err="1"/>
              <a:t>servizio</a:t>
            </a:r>
            <a:r>
              <a:rPr sz="2000" dirty="0"/>
              <a:t> di </a:t>
            </a:r>
            <a:r>
              <a:rPr sz="2000" dirty="0" err="1"/>
              <a:t>trasporto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 </a:t>
            </a:r>
            <a:r>
              <a:rPr lang="it-IT" sz="2000" dirty="0"/>
              <a:t>in</a:t>
            </a:r>
            <a:r>
              <a:rPr sz="2000" dirty="0"/>
              <a:t> province</a:t>
            </a:r>
            <a:r>
              <a:rPr lang="it-IT" sz="2000" dirty="0"/>
              <a:t> </a:t>
            </a:r>
            <a:r>
              <a:rPr sz="2000" dirty="0"/>
              <a:t>di Modena, Reggio Emilia e Piacenza.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C</a:t>
            </a:r>
            <a:r>
              <a:rPr sz="2000" dirty="0" err="1"/>
              <a:t>ompagine</a:t>
            </a:r>
            <a:r>
              <a:rPr sz="2000" dirty="0"/>
              <a:t> </a:t>
            </a:r>
            <a:r>
              <a:rPr sz="2000" dirty="0" err="1"/>
              <a:t>societaria</a:t>
            </a:r>
            <a:r>
              <a:rPr sz="2000" dirty="0"/>
              <a:t> di  SETA </a:t>
            </a:r>
            <a:r>
              <a:rPr sz="2000" dirty="0" err="1"/>
              <a:t>risulta</a:t>
            </a:r>
            <a:r>
              <a:rPr sz="2000" dirty="0"/>
              <a:t> </a:t>
            </a:r>
            <a:r>
              <a:rPr sz="2000" dirty="0" err="1"/>
              <a:t>composta</a:t>
            </a:r>
            <a:r>
              <a:rPr sz="2000" dirty="0"/>
              <a:t> da </a:t>
            </a:r>
            <a:r>
              <a:rPr sz="2000" dirty="0" err="1"/>
              <a:t>strutture</a:t>
            </a:r>
            <a:r>
              <a:rPr sz="2000" dirty="0"/>
              <a:t> </a:t>
            </a:r>
            <a:r>
              <a:rPr sz="2000" dirty="0" err="1"/>
              <a:t>aziendali</a:t>
            </a:r>
            <a:r>
              <a:rPr sz="2000" dirty="0"/>
              <a:t> di</a:t>
            </a:r>
            <a:r>
              <a:rPr lang="it-IT" sz="2000" dirty="0"/>
              <a:t> </a:t>
            </a:r>
            <a:r>
              <a:rPr sz="2000" dirty="0"/>
              <a:t>ATCM  (Azienda </a:t>
            </a:r>
            <a:r>
              <a:rPr sz="2000" dirty="0" err="1"/>
              <a:t>Trasporti</a:t>
            </a:r>
            <a:r>
              <a:rPr sz="2000" dirty="0"/>
              <a:t> </a:t>
            </a:r>
            <a:r>
              <a:rPr sz="2000" dirty="0" err="1"/>
              <a:t>Collettivi</a:t>
            </a:r>
            <a:r>
              <a:rPr sz="2000" dirty="0"/>
              <a:t> e </a:t>
            </a:r>
            <a:r>
              <a:rPr sz="2000" dirty="0" err="1"/>
              <a:t>Mobilità</a:t>
            </a:r>
            <a:r>
              <a:rPr sz="2000" dirty="0"/>
              <a:t>) di Modena , di TEMPI  (</a:t>
            </a:r>
            <a:r>
              <a:rPr sz="2000" dirty="0" err="1"/>
              <a:t>Trasporti</a:t>
            </a:r>
            <a:r>
              <a:rPr sz="2000" dirty="0"/>
              <a:t> </a:t>
            </a:r>
            <a:r>
              <a:rPr sz="2000" dirty="0" err="1"/>
              <a:t>Elettrici</a:t>
            </a:r>
            <a:r>
              <a:rPr sz="2000" dirty="0"/>
              <a:t> e</a:t>
            </a:r>
            <a:r>
              <a:rPr lang="it-IT" sz="2000" dirty="0"/>
              <a:t> </a:t>
            </a:r>
            <a:r>
              <a:rPr sz="2000" dirty="0" err="1"/>
              <a:t>Meccanici</a:t>
            </a:r>
            <a:r>
              <a:rPr sz="2000" dirty="0"/>
              <a:t> </a:t>
            </a:r>
            <a:r>
              <a:rPr sz="2000" dirty="0" err="1"/>
              <a:t>Pubblici</a:t>
            </a:r>
            <a:r>
              <a:rPr sz="2000" dirty="0"/>
              <a:t> </a:t>
            </a:r>
            <a:r>
              <a:rPr sz="2000" dirty="0" err="1"/>
              <a:t>Integrati</a:t>
            </a:r>
            <a:r>
              <a:rPr sz="2000" dirty="0"/>
              <a:t>) di Piacenza  e di AE-</a:t>
            </a:r>
            <a:r>
              <a:rPr sz="2000" dirty="0" err="1"/>
              <a:t>Autolinee</a:t>
            </a:r>
            <a:r>
              <a:rPr sz="2000" dirty="0"/>
              <a:t>  di Reggio Emilia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N</a:t>
            </a:r>
            <a:r>
              <a:rPr sz="2000" dirty="0" err="1"/>
              <a:t>ascita</a:t>
            </a:r>
            <a:r>
              <a:rPr sz="2000" dirty="0"/>
              <a:t> di SETA ha </a:t>
            </a:r>
            <a:r>
              <a:rPr sz="2000" dirty="0" err="1"/>
              <a:t>portato</a:t>
            </a:r>
            <a:r>
              <a:rPr sz="2000" dirty="0"/>
              <a:t> a </a:t>
            </a:r>
            <a:r>
              <a:rPr sz="2000" dirty="0" err="1"/>
              <a:t>creazione</a:t>
            </a:r>
            <a:r>
              <a:rPr sz="2000" dirty="0"/>
              <a:t> di unica </a:t>
            </a:r>
            <a:r>
              <a:rPr sz="2000" dirty="0" err="1"/>
              <a:t>realtà</a:t>
            </a:r>
            <a:r>
              <a:rPr sz="2000" dirty="0"/>
              <a:t> </a:t>
            </a:r>
            <a:r>
              <a:rPr sz="2000" dirty="0" err="1"/>
              <a:t>aziendale</a:t>
            </a:r>
            <a:r>
              <a:rPr sz="2000" dirty="0"/>
              <a:t> per </a:t>
            </a:r>
            <a:r>
              <a:rPr sz="2000" dirty="0" err="1"/>
              <a:t>gestione</a:t>
            </a:r>
            <a:r>
              <a:rPr sz="2000" dirty="0"/>
              <a:t> d</a:t>
            </a:r>
            <a:r>
              <a:rPr lang="it-IT" sz="2000" dirty="0"/>
              <a:t>i </a:t>
            </a:r>
            <a:r>
              <a:rPr sz="2000" dirty="0" err="1"/>
              <a:t>trasporto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 locale </a:t>
            </a:r>
            <a:r>
              <a:rPr sz="2000" dirty="0" err="1"/>
              <a:t>su</a:t>
            </a:r>
            <a:r>
              <a:rPr sz="2000" dirty="0"/>
              <a:t> </a:t>
            </a:r>
            <a:r>
              <a:rPr sz="2000" dirty="0" err="1"/>
              <a:t>gomma</a:t>
            </a:r>
            <a:r>
              <a:rPr sz="2000" dirty="0"/>
              <a:t> e </a:t>
            </a:r>
            <a:r>
              <a:rPr sz="2000" dirty="0" err="1"/>
              <a:t>su</a:t>
            </a:r>
            <a:r>
              <a:rPr sz="2000" dirty="0"/>
              <a:t> ferro (</a:t>
            </a:r>
            <a:r>
              <a:rPr sz="2000" dirty="0" err="1"/>
              <a:t>autolinee</a:t>
            </a:r>
            <a:r>
              <a:rPr sz="2000" dirty="0"/>
              <a:t> e </a:t>
            </a:r>
            <a:r>
              <a:rPr sz="2000" dirty="0" err="1"/>
              <a:t>filovie</a:t>
            </a:r>
            <a:r>
              <a:rPr sz="2000" dirty="0"/>
              <a:t>) </a:t>
            </a:r>
            <a:r>
              <a:rPr lang="it-IT" sz="2000" dirty="0"/>
              <a:t>in</a:t>
            </a:r>
            <a:r>
              <a:rPr sz="2000" dirty="0"/>
              <a:t> </a:t>
            </a:r>
            <a:r>
              <a:rPr sz="2000" dirty="0" err="1"/>
              <a:t>tre</a:t>
            </a:r>
            <a:r>
              <a:rPr sz="2000" dirty="0"/>
              <a:t> province</a:t>
            </a:r>
            <a:r>
              <a:rPr lang="it-IT" sz="2000" dirty="0"/>
              <a:t> </a:t>
            </a:r>
            <a:r>
              <a:rPr sz="2000" dirty="0" err="1"/>
              <a:t>interessate</a:t>
            </a:r>
            <a:r>
              <a:rPr sz="2000" dirty="0"/>
              <a:t>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SETA </a:t>
            </a:r>
            <a:r>
              <a:rPr sz="2000" dirty="0" err="1"/>
              <a:t>fondata</a:t>
            </a:r>
            <a:r>
              <a:rPr sz="2000" dirty="0"/>
              <a:t> per </a:t>
            </a:r>
            <a:r>
              <a:rPr sz="2000" dirty="0" err="1"/>
              <a:t>razionalizzare</a:t>
            </a:r>
            <a:r>
              <a:rPr sz="2000" dirty="0"/>
              <a:t> e </a:t>
            </a:r>
            <a:r>
              <a:rPr sz="2000" dirty="0" err="1"/>
              <a:t>ottimizzare</a:t>
            </a:r>
            <a:r>
              <a:rPr sz="2000" dirty="0"/>
              <a:t> </a:t>
            </a:r>
            <a:r>
              <a:rPr sz="2000" dirty="0" err="1"/>
              <a:t>servizio</a:t>
            </a:r>
            <a:r>
              <a:rPr sz="2000" dirty="0"/>
              <a:t> di </a:t>
            </a:r>
            <a:r>
              <a:rPr sz="2000" dirty="0" err="1"/>
              <a:t>trasporto</a:t>
            </a:r>
            <a:r>
              <a:rPr lang="it-IT" sz="2000" dirty="0"/>
              <a:t> </a:t>
            </a:r>
            <a:r>
              <a:rPr sz="2000" dirty="0" err="1"/>
              <a:t>pubblico</a:t>
            </a:r>
            <a:r>
              <a:rPr sz="2000" dirty="0"/>
              <a:t> locale </a:t>
            </a:r>
            <a:r>
              <a:rPr lang="it-IT" sz="2000" dirty="0"/>
              <a:t>in</a:t>
            </a:r>
            <a:r>
              <a:rPr sz="2000" dirty="0"/>
              <a:t> province di Modena, Reggio Emilia e Piacenza, </a:t>
            </a:r>
            <a:r>
              <a:rPr sz="2000" dirty="0" err="1"/>
              <a:t>unendo</a:t>
            </a:r>
            <a:r>
              <a:rPr sz="2000" dirty="0"/>
              <a:t> </a:t>
            </a:r>
            <a:r>
              <a:rPr sz="2000" dirty="0" err="1"/>
              <a:t>risorse</a:t>
            </a:r>
            <a:r>
              <a:rPr sz="2000" dirty="0"/>
              <a:t> e</a:t>
            </a:r>
            <a:r>
              <a:rPr lang="it-IT" sz="2000" dirty="0"/>
              <a:t> </a:t>
            </a:r>
            <a:r>
              <a:rPr sz="2000" dirty="0" err="1"/>
              <a:t>competenze</a:t>
            </a:r>
            <a:r>
              <a:rPr sz="2000" dirty="0"/>
              <a:t> d</a:t>
            </a:r>
            <a:r>
              <a:rPr lang="it-IT" sz="2000" dirty="0"/>
              <a:t>i</a:t>
            </a:r>
            <a:r>
              <a:rPr sz="2000" dirty="0"/>
              <a:t> </a:t>
            </a:r>
            <a:r>
              <a:rPr sz="2000" dirty="0" err="1"/>
              <a:t>aziende</a:t>
            </a:r>
            <a:r>
              <a:rPr sz="2000" dirty="0"/>
              <a:t> </a:t>
            </a:r>
            <a:r>
              <a:rPr sz="2000" dirty="0" err="1"/>
              <a:t>preesistenti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Appartengono</a:t>
            </a:r>
            <a:r>
              <a:rPr sz="2000" dirty="0"/>
              <a:t> a</a:t>
            </a:r>
            <a:r>
              <a:rPr lang="it-IT" sz="2000" dirty="0"/>
              <a:t> </a:t>
            </a:r>
            <a:r>
              <a:rPr sz="2000" dirty="0" err="1"/>
              <a:t>attuale</a:t>
            </a:r>
            <a:r>
              <a:rPr sz="2000" dirty="0"/>
              <a:t> </a:t>
            </a:r>
            <a:r>
              <a:rPr sz="2000" dirty="0" err="1"/>
              <a:t>compagine</a:t>
            </a:r>
            <a:r>
              <a:rPr sz="2000" dirty="0"/>
              <a:t> </a:t>
            </a:r>
            <a:r>
              <a:rPr sz="2000" dirty="0" err="1"/>
              <a:t>societaria</a:t>
            </a:r>
            <a:r>
              <a:rPr sz="2000" dirty="0"/>
              <a:t> il Consorzio A.C.T.  di Reggio  Emilia</a:t>
            </a:r>
            <a:r>
              <a:rPr lang="it-IT" sz="2000" dirty="0"/>
              <a:t> </a:t>
            </a:r>
            <a:r>
              <a:rPr sz="2000" dirty="0"/>
              <a:t>(15,42%) , il </a:t>
            </a:r>
            <a:r>
              <a:rPr sz="2000" dirty="0" err="1"/>
              <a:t>Comune</a:t>
            </a:r>
            <a:r>
              <a:rPr sz="2000" dirty="0"/>
              <a:t> di Piacenza (9,986%) e HERM </a:t>
            </a:r>
            <a:r>
              <a:rPr sz="2000" dirty="0" err="1"/>
              <a:t>S.r.l</a:t>
            </a:r>
            <a:r>
              <a:rPr sz="2000" dirty="0"/>
              <a:t>.  (42,841%) , </a:t>
            </a:r>
            <a:r>
              <a:rPr sz="2000" dirty="0" err="1"/>
              <a:t>nonché</a:t>
            </a:r>
            <a:r>
              <a:rPr sz="2000" dirty="0"/>
              <a:t> </a:t>
            </a:r>
            <a:r>
              <a:rPr sz="2000" dirty="0" err="1"/>
              <a:t>altri</a:t>
            </a:r>
            <a:r>
              <a:rPr sz="2000" dirty="0"/>
              <a:t> </a:t>
            </a:r>
            <a:r>
              <a:rPr sz="2000" dirty="0" err="1"/>
              <a:t>enti</a:t>
            </a:r>
            <a:r>
              <a:rPr sz="2000" dirty="0"/>
              <a:t> </a:t>
            </a:r>
            <a:r>
              <a:rPr sz="2000" dirty="0" err="1"/>
              <a:t>locali</a:t>
            </a:r>
            <a:r>
              <a:rPr lang="it-IT" sz="2000" dirty="0"/>
              <a:t> </a:t>
            </a:r>
            <a:r>
              <a:rPr sz="2000" dirty="0" err="1"/>
              <a:t>delle</a:t>
            </a:r>
            <a:r>
              <a:rPr sz="2000" dirty="0"/>
              <a:t> province di Modena, Reggio Emilia e Piacenza,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detengono</a:t>
            </a:r>
            <a:r>
              <a:rPr sz="2000" dirty="0"/>
              <a:t> </a:t>
            </a:r>
            <a:r>
              <a:rPr sz="2000" dirty="0" err="1"/>
              <a:t>complessivamente</a:t>
            </a:r>
            <a:r>
              <a:rPr sz="2000" dirty="0"/>
              <a:t> 50,508% del </a:t>
            </a:r>
            <a:r>
              <a:rPr sz="2000" dirty="0" err="1"/>
              <a:t>capitale</a:t>
            </a:r>
            <a:r>
              <a:rPr sz="2000" dirty="0"/>
              <a:t> </a:t>
            </a:r>
            <a:r>
              <a:rPr sz="2000" dirty="0" err="1"/>
              <a:t>sociale</a:t>
            </a:r>
            <a:endParaRPr lang="it-IT"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 Holding Emilia -Romagna </a:t>
            </a:r>
            <a:r>
              <a:rPr sz="2000" dirty="0" err="1"/>
              <a:t>Mobilità</a:t>
            </a:r>
            <a:r>
              <a:rPr lang="it-IT" sz="2000" dirty="0"/>
              <a:t> </a:t>
            </a:r>
            <a:r>
              <a:rPr sz="2000" dirty="0"/>
              <a:t>(HERM)  è </a:t>
            </a:r>
            <a:r>
              <a:rPr sz="2000" dirty="0" err="1"/>
              <a:t>una</a:t>
            </a:r>
            <a:r>
              <a:rPr sz="2000" dirty="0"/>
              <a:t> holding  di </a:t>
            </a:r>
            <a:r>
              <a:rPr sz="2000" dirty="0" err="1"/>
              <a:t>partecipazioni</a:t>
            </a:r>
            <a:r>
              <a:rPr sz="2000" dirty="0"/>
              <a:t> </a:t>
            </a:r>
            <a:r>
              <a:rPr sz="2000" dirty="0" err="1"/>
              <a:t>che</a:t>
            </a:r>
            <a:r>
              <a:rPr sz="2000" dirty="0"/>
              <a:t> fa capo </a:t>
            </a:r>
            <a:r>
              <a:rPr sz="2000" dirty="0" err="1"/>
              <a:t>alla</a:t>
            </a:r>
            <a:r>
              <a:rPr sz="2000" dirty="0"/>
              <a:t> </a:t>
            </a:r>
            <a:r>
              <a:rPr sz="2000" dirty="0" err="1"/>
              <a:t>Regione</a:t>
            </a:r>
            <a:r>
              <a:rPr sz="2000" dirty="0"/>
              <a:t> Emilia -Romagna, al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Comune</a:t>
            </a:r>
            <a:r>
              <a:rPr sz="2000" dirty="0"/>
              <a:t> di Bologna, </a:t>
            </a:r>
            <a:r>
              <a:rPr sz="2000" dirty="0" err="1"/>
              <a:t>alla</a:t>
            </a:r>
            <a:r>
              <a:rPr sz="2000" dirty="0"/>
              <a:t> Città </a:t>
            </a:r>
            <a:r>
              <a:rPr sz="2000" dirty="0" err="1"/>
              <a:t>Metropolitana</a:t>
            </a:r>
            <a:r>
              <a:rPr sz="2000" dirty="0"/>
              <a:t> di Bologna e ad </a:t>
            </a:r>
            <a:r>
              <a:rPr sz="2000" dirty="0" err="1"/>
              <a:t>altri</a:t>
            </a:r>
            <a:r>
              <a:rPr sz="2000" dirty="0"/>
              <a:t> Enti </a:t>
            </a:r>
            <a:r>
              <a:rPr sz="2000" dirty="0" err="1"/>
              <a:t>locali</a:t>
            </a:r>
            <a:r>
              <a:rPr sz="2000" dirty="0"/>
              <a:t> , come </a:t>
            </a:r>
            <a:r>
              <a:rPr sz="2000" dirty="0" err="1"/>
              <a:t>l'Azienda</a:t>
            </a:r>
            <a:r>
              <a:rPr lang="it-IT" sz="2000" dirty="0"/>
              <a:t> </a:t>
            </a:r>
            <a:r>
              <a:rPr sz="2000" dirty="0" err="1"/>
              <a:t>Consorziale</a:t>
            </a:r>
            <a:r>
              <a:rPr sz="2000" dirty="0"/>
              <a:t> </a:t>
            </a:r>
            <a:r>
              <a:rPr sz="2000" dirty="0" err="1"/>
              <a:t>Trasporti</a:t>
            </a:r>
            <a:r>
              <a:rPr sz="2000" dirty="0"/>
              <a:t> ACT di Reggio Emilia, la Provincia di Ferrara e il </a:t>
            </a:r>
            <a:r>
              <a:rPr sz="2000" dirty="0" err="1"/>
              <a:t>Comune</a:t>
            </a:r>
            <a:r>
              <a:rPr sz="2000" dirty="0"/>
              <a:t> di Ferrara</a:t>
            </a:r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1568D494-ABFA-B9B4-C32C-D27AB38CD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71CCB4-4362-6D7C-AE94-181560CEDEC0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143674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45" y="411480"/>
            <a:ext cx="11430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Nel </a:t>
            </a:r>
            <a:r>
              <a:rPr sz="2000" dirty="0" err="1"/>
              <a:t>quadro</a:t>
            </a:r>
            <a:r>
              <a:rPr sz="2000" dirty="0"/>
              <a:t> </a:t>
            </a:r>
            <a:r>
              <a:rPr sz="2000" dirty="0" err="1"/>
              <a:t>descritto</a:t>
            </a:r>
            <a:r>
              <a:rPr sz="2000" dirty="0"/>
              <a:t>, </a:t>
            </a:r>
            <a:r>
              <a:rPr sz="2000" dirty="0" err="1"/>
              <a:t>afferente</a:t>
            </a:r>
            <a:r>
              <a:rPr sz="2000" dirty="0"/>
              <a:t> a Società </a:t>
            </a:r>
            <a:r>
              <a:rPr sz="2000" dirty="0" err="1"/>
              <a:t>avente</a:t>
            </a:r>
            <a:r>
              <a:rPr sz="2000" dirty="0"/>
              <a:t> </a:t>
            </a:r>
            <a:r>
              <a:rPr sz="2000" dirty="0" err="1"/>
              <a:t>specifica</a:t>
            </a:r>
            <a:r>
              <a:rPr sz="2000" dirty="0"/>
              <a:t> </a:t>
            </a:r>
            <a:r>
              <a:rPr sz="2000" dirty="0" err="1"/>
              <a:t>vocazione</a:t>
            </a:r>
            <a:r>
              <a:rPr sz="2000" dirty="0"/>
              <a:t> </a:t>
            </a:r>
            <a:r>
              <a:rPr sz="2000" dirty="0" err="1"/>
              <a:t>territoriale</a:t>
            </a:r>
            <a:r>
              <a:rPr sz="2000" dirty="0"/>
              <a:t> (e</a:t>
            </a:r>
            <a:r>
              <a:rPr lang="it-IT" sz="2000" dirty="0"/>
              <a:t> </a:t>
            </a:r>
            <a:r>
              <a:rPr sz="2000" dirty="0" err="1"/>
              <a:t>conseguenti</a:t>
            </a:r>
            <a:r>
              <a:rPr sz="2000" dirty="0"/>
              <a:t> </a:t>
            </a:r>
            <a:r>
              <a:rPr sz="2000" dirty="0" err="1"/>
              <a:t>specifiche</a:t>
            </a:r>
            <a:r>
              <a:rPr sz="2000" dirty="0"/>
              <a:t> </a:t>
            </a:r>
            <a:r>
              <a:rPr sz="2000" dirty="0" err="1"/>
              <a:t>finalità</a:t>
            </a:r>
            <a:r>
              <a:rPr sz="2000" dirty="0"/>
              <a:t>) </a:t>
            </a:r>
            <a:r>
              <a:rPr sz="2000" dirty="0" err="1"/>
              <a:t>legata</a:t>
            </a:r>
            <a:r>
              <a:rPr sz="2000" dirty="0"/>
              <a:t> a province di Modena, Reggio Emilia e Piacenza,</a:t>
            </a:r>
            <a:r>
              <a:rPr lang="it-IT" sz="2000" dirty="0"/>
              <a:t> </a:t>
            </a:r>
            <a:r>
              <a:rPr sz="2000" dirty="0"/>
              <a:t>non solo </a:t>
            </a:r>
            <a:r>
              <a:rPr sz="2000" dirty="0" err="1"/>
              <a:t>si</a:t>
            </a:r>
            <a:r>
              <a:rPr sz="2000" dirty="0"/>
              <a:t> è </a:t>
            </a:r>
            <a:r>
              <a:rPr sz="2000" dirty="0" err="1"/>
              <a:t>registrato</a:t>
            </a:r>
            <a:r>
              <a:rPr sz="2000" dirty="0"/>
              <a:t> </a:t>
            </a:r>
            <a:r>
              <a:rPr sz="2000" dirty="0" err="1"/>
              <a:t>l’ingresso</a:t>
            </a:r>
            <a:r>
              <a:rPr sz="2000" dirty="0"/>
              <a:t> di Enti </a:t>
            </a:r>
            <a:r>
              <a:rPr sz="2000" dirty="0" err="1"/>
              <a:t>territoriali</a:t>
            </a:r>
            <a:r>
              <a:rPr sz="2000" dirty="0"/>
              <a:t> </a:t>
            </a:r>
            <a:r>
              <a:rPr sz="2000" dirty="0" err="1"/>
              <a:t>diversi</a:t>
            </a:r>
            <a:r>
              <a:rPr sz="2000" dirty="0"/>
              <a:t>, tanto come </a:t>
            </a:r>
            <a:r>
              <a:rPr sz="2000" dirty="0" err="1"/>
              <a:t>qualificazione</a:t>
            </a:r>
            <a:r>
              <a:rPr lang="it-IT" sz="2000" dirty="0"/>
              <a:t> </a:t>
            </a:r>
            <a:r>
              <a:rPr sz="2000" dirty="0"/>
              <a:t>(</a:t>
            </a:r>
            <a:r>
              <a:rPr sz="2000" dirty="0" err="1"/>
              <a:t>regionali</a:t>
            </a:r>
            <a:r>
              <a:rPr sz="2000" dirty="0"/>
              <a:t>) </a:t>
            </a:r>
            <a:r>
              <a:rPr sz="2000" dirty="0" err="1"/>
              <a:t>che</a:t>
            </a:r>
            <a:r>
              <a:rPr sz="2000" dirty="0"/>
              <a:t> come </a:t>
            </a:r>
            <a:r>
              <a:rPr sz="2000" dirty="0" err="1"/>
              <a:t>àmbito</a:t>
            </a:r>
            <a:r>
              <a:rPr sz="2000" dirty="0"/>
              <a:t> </a:t>
            </a:r>
            <a:r>
              <a:rPr sz="2000" dirty="0" err="1"/>
              <a:t>territoriale</a:t>
            </a:r>
            <a:r>
              <a:rPr sz="2000" dirty="0"/>
              <a:t> (Bologna e Ferrara), ma  </a:t>
            </a:r>
            <a:r>
              <a:rPr sz="2000" dirty="0" err="1"/>
              <a:t>percorsi</a:t>
            </a:r>
            <a:r>
              <a:rPr sz="2000" dirty="0"/>
              <a:t> </a:t>
            </a:r>
            <a:r>
              <a:rPr sz="2000" dirty="0" err="1"/>
              <a:t>aziendali</a:t>
            </a:r>
            <a:r>
              <a:rPr sz="2000" dirty="0"/>
              <a:t> </a:t>
            </a:r>
            <a:r>
              <a:rPr sz="2000" dirty="0" err="1"/>
              <a:t>sono</a:t>
            </a:r>
            <a:r>
              <a:rPr lang="it-IT" sz="2000" dirty="0"/>
              <a:t> </a:t>
            </a:r>
            <a:r>
              <a:rPr sz="2000" dirty="0" err="1"/>
              <a:t>recati</a:t>
            </a:r>
            <a:r>
              <a:rPr sz="2000" dirty="0"/>
              <a:t> in </a:t>
            </a:r>
            <a:r>
              <a:rPr sz="2000" dirty="0" err="1"/>
              <a:t>ottica</a:t>
            </a:r>
            <a:r>
              <a:rPr sz="2000" dirty="0"/>
              <a:t> </a:t>
            </a:r>
            <a:r>
              <a:rPr sz="2000" dirty="0" err="1"/>
              <a:t>aziendalistica</a:t>
            </a:r>
            <a:r>
              <a:rPr sz="2000" dirty="0"/>
              <a:t> (con </a:t>
            </a:r>
            <a:r>
              <a:rPr sz="2000" dirty="0" err="1"/>
              <a:t>tendenziale</a:t>
            </a:r>
            <a:r>
              <a:rPr sz="2000" dirty="0"/>
              <a:t> non -</a:t>
            </a:r>
            <a:r>
              <a:rPr sz="2000" dirty="0" err="1"/>
              <a:t>pubblicità</a:t>
            </a:r>
            <a:r>
              <a:rPr sz="2000" dirty="0"/>
              <a:t> </a:t>
            </a:r>
            <a:r>
              <a:rPr sz="2000" dirty="0" err="1"/>
              <a:t>nei</a:t>
            </a:r>
            <a:r>
              <a:rPr sz="2000" dirty="0"/>
              <a:t> </a:t>
            </a:r>
            <a:r>
              <a:rPr sz="2000" dirty="0" err="1"/>
              <a:t>confronti</a:t>
            </a:r>
            <a:r>
              <a:rPr lang="it-IT" sz="2000" dirty="0"/>
              <a:t> </a:t>
            </a:r>
            <a:r>
              <a:rPr sz="2000" dirty="0" err="1"/>
              <a:t>degli</a:t>
            </a:r>
            <a:r>
              <a:rPr sz="2000" dirty="0"/>
              <a:t> </a:t>
            </a:r>
            <a:r>
              <a:rPr sz="2000" dirty="0" err="1"/>
              <a:t>enti</a:t>
            </a:r>
            <a:r>
              <a:rPr sz="2000" dirty="0"/>
              <a:t> </a:t>
            </a:r>
            <a:r>
              <a:rPr sz="2000" dirty="0" err="1"/>
              <a:t>locali</a:t>
            </a:r>
            <a:r>
              <a:rPr sz="2000" dirty="0"/>
              <a:t>) non </a:t>
            </a:r>
            <a:r>
              <a:rPr sz="2000" dirty="0" err="1"/>
              <a:t>concordata</a:t>
            </a:r>
            <a:r>
              <a:rPr sz="2000" dirty="0"/>
              <a:t> e </a:t>
            </a:r>
            <a:r>
              <a:rPr sz="2000" dirty="0" err="1"/>
              <a:t>concepita</a:t>
            </a:r>
            <a:r>
              <a:rPr sz="2000" dirty="0"/>
              <a:t> da un management </a:t>
            </a:r>
            <a:r>
              <a:rPr sz="2000" dirty="0" err="1"/>
              <a:t>risalente</a:t>
            </a:r>
            <a:r>
              <a:rPr sz="2000" dirty="0"/>
              <a:t> alle </a:t>
            </a:r>
            <a:r>
              <a:rPr sz="2000" dirty="0" err="1"/>
              <a:t>indicazioni</a:t>
            </a:r>
            <a:r>
              <a:rPr sz="2000" dirty="0"/>
              <a:t> di</a:t>
            </a:r>
            <a:r>
              <a:rPr lang="it-IT" sz="2000" dirty="0"/>
              <a:t> </a:t>
            </a:r>
            <a:r>
              <a:rPr sz="2000" dirty="0"/>
              <a:t>HERM (</a:t>
            </a:r>
            <a:r>
              <a:rPr sz="2000" dirty="0" err="1"/>
              <a:t>sostanzialmente</a:t>
            </a:r>
            <a:r>
              <a:rPr sz="2000" dirty="0"/>
              <a:t>, del </a:t>
            </a:r>
            <a:r>
              <a:rPr sz="2000" dirty="0" err="1"/>
              <a:t>Comune</a:t>
            </a:r>
            <a:r>
              <a:rPr sz="2000" dirty="0"/>
              <a:t>/Città </a:t>
            </a:r>
            <a:r>
              <a:rPr sz="2000" dirty="0" err="1"/>
              <a:t>Metropolitana</a:t>
            </a:r>
            <a:r>
              <a:rPr sz="2000" dirty="0"/>
              <a:t> di Bologna e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Regione</a:t>
            </a:r>
            <a:r>
              <a:rPr sz="2000" dirty="0"/>
              <a:t>)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A</a:t>
            </a:r>
            <a:r>
              <a:rPr sz="2000" dirty="0" err="1"/>
              <a:t>ttuali</a:t>
            </a:r>
            <a:r>
              <a:rPr sz="2000" dirty="0"/>
              <a:t> </a:t>
            </a:r>
            <a:r>
              <a:rPr sz="2000" dirty="0" err="1"/>
              <a:t>criticità</a:t>
            </a:r>
            <a:r>
              <a:rPr sz="2000" dirty="0"/>
              <a:t> </a:t>
            </a:r>
            <a:r>
              <a:rPr sz="2000" dirty="0" err="1"/>
              <a:t>societarie</a:t>
            </a:r>
            <a:r>
              <a:rPr sz="2000" dirty="0"/>
              <a:t> </a:t>
            </a:r>
            <a:r>
              <a:rPr sz="2000" dirty="0" err="1"/>
              <a:t>determinano</a:t>
            </a:r>
            <a:r>
              <a:rPr sz="2000" dirty="0"/>
              <a:t> </a:t>
            </a:r>
            <a:r>
              <a:rPr sz="2000" dirty="0" err="1"/>
              <a:t>allontanamento</a:t>
            </a:r>
            <a:r>
              <a:rPr sz="2000" dirty="0"/>
              <a:t> da </a:t>
            </a:r>
            <a:r>
              <a:rPr sz="2000" dirty="0" err="1"/>
              <a:t>istanze</a:t>
            </a:r>
            <a:r>
              <a:rPr sz="2000" dirty="0"/>
              <a:t> </a:t>
            </a:r>
            <a:r>
              <a:rPr sz="2000" dirty="0" err="1"/>
              <a:t>territoriali</a:t>
            </a:r>
            <a:r>
              <a:rPr lang="it-IT" sz="2000" dirty="0"/>
              <a:t> </a:t>
            </a:r>
            <a:r>
              <a:rPr sz="2000" dirty="0" err="1"/>
              <a:t>originarie</a:t>
            </a:r>
            <a:r>
              <a:rPr sz="2000" dirty="0"/>
              <a:t>, in </a:t>
            </a:r>
            <a:r>
              <a:rPr sz="2000" dirty="0" err="1"/>
              <a:t>particolare</a:t>
            </a:r>
            <a:r>
              <a:rPr sz="2000" dirty="0"/>
              <a:t> sotto la forma  del </a:t>
            </a:r>
            <a:r>
              <a:rPr sz="2000" dirty="0" err="1"/>
              <a:t>mancato</a:t>
            </a:r>
            <a:r>
              <a:rPr sz="2000" dirty="0"/>
              <a:t>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 (da </a:t>
            </a:r>
            <a:r>
              <a:rPr sz="2000" dirty="0" err="1"/>
              <a:t>verificare</a:t>
            </a:r>
            <a:r>
              <a:rPr sz="2000" dirty="0"/>
              <a:t>, in</a:t>
            </a:r>
            <a:r>
              <a:rPr lang="it-IT" sz="2000" dirty="0"/>
              <a:t> </a:t>
            </a:r>
            <a:r>
              <a:rPr sz="2000" dirty="0" err="1"/>
              <a:t>questo</a:t>
            </a:r>
            <a:r>
              <a:rPr sz="2000" dirty="0"/>
              <a:t> </a:t>
            </a:r>
            <a:r>
              <a:rPr sz="2000" dirty="0" err="1"/>
              <a:t>contesto</a:t>
            </a:r>
            <a:r>
              <a:rPr sz="2000" dirty="0"/>
              <a:t>,  </a:t>
            </a:r>
            <a:r>
              <a:rPr sz="2000" dirty="0" err="1"/>
              <a:t>l’effettività</a:t>
            </a:r>
            <a:r>
              <a:rPr sz="2000" dirty="0"/>
              <a:t> del </a:t>
            </a:r>
            <a:r>
              <a:rPr sz="2000" dirty="0" err="1"/>
              <a:t>controllo</a:t>
            </a:r>
            <a:r>
              <a:rPr sz="2000" dirty="0"/>
              <a:t> c.d. “</a:t>
            </a:r>
            <a:r>
              <a:rPr sz="2000" dirty="0" err="1"/>
              <a:t>analogo</a:t>
            </a:r>
            <a:r>
              <a:rPr sz="2000" dirty="0"/>
              <a:t>”) da </a:t>
            </a:r>
            <a:r>
              <a:rPr sz="2000" dirty="0" err="1"/>
              <a:t>parte</a:t>
            </a:r>
            <a:r>
              <a:rPr sz="2000" dirty="0"/>
              <a:t> </a:t>
            </a:r>
            <a:r>
              <a:rPr sz="2000" dirty="0" err="1"/>
              <a:t>degli</a:t>
            </a:r>
            <a:r>
              <a:rPr sz="2000" dirty="0"/>
              <a:t> </a:t>
            </a:r>
            <a:r>
              <a:rPr sz="2000" dirty="0" err="1"/>
              <a:t>enti</a:t>
            </a:r>
            <a:r>
              <a:rPr sz="2000" dirty="0"/>
              <a:t> </a:t>
            </a:r>
            <a:r>
              <a:rPr sz="2000" dirty="0" err="1"/>
              <a:t>locali</a:t>
            </a:r>
            <a:r>
              <a:rPr sz="2000" dirty="0"/>
              <a:t> </a:t>
            </a:r>
            <a:r>
              <a:rPr sz="2000" dirty="0" err="1"/>
              <a:t>ricadenti</a:t>
            </a:r>
            <a:r>
              <a:rPr lang="it-IT" sz="2000" dirty="0"/>
              <a:t> </a:t>
            </a:r>
            <a:r>
              <a:rPr sz="2000" dirty="0" err="1"/>
              <a:t>nei</a:t>
            </a:r>
            <a:r>
              <a:rPr sz="2000" dirty="0"/>
              <a:t> </a:t>
            </a:r>
            <a:r>
              <a:rPr sz="2000" dirty="0" err="1"/>
              <a:t>comprensori</a:t>
            </a:r>
            <a:r>
              <a:rPr sz="2000" dirty="0"/>
              <a:t> </a:t>
            </a:r>
            <a:r>
              <a:rPr sz="2000" dirty="0" err="1"/>
              <a:t>provinciali</a:t>
            </a:r>
            <a:r>
              <a:rPr sz="2000" dirty="0"/>
              <a:t> di Modena, Reggio Emilia e Piacenza, </a:t>
            </a:r>
            <a:r>
              <a:rPr sz="2000" dirty="0" err="1"/>
              <a:t>nonché</a:t>
            </a:r>
            <a:r>
              <a:rPr sz="2000" dirty="0"/>
              <a:t> per </a:t>
            </a:r>
            <a:r>
              <a:rPr sz="2000" dirty="0" err="1"/>
              <a:t>quanto</a:t>
            </a:r>
            <a:r>
              <a:rPr lang="it-IT" sz="2000" dirty="0"/>
              <a:t> </a:t>
            </a:r>
            <a:r>
              <a:rPr sz="2000" dirty="0" err="1"/>
              <a:t>concerne</a:t>
            </a:r>
            <a:r>
              <a:rPr sz="2000" dirty="0"/>
              <a:t> la </a:t>
            </a:r>
            <a:r>
              <a:rPr sz="2000" dirty="0" err="1"/>
              <a:t>gestione</a:t>
            </a:r>
            <a:r>
              <a:rPr sz="2000" dirty="0"/>
              <a:t> del </a:t>
            </a:r>
            <a:r>
              <a:rPr sz="2000" dirty="0" err="1"/>
              <a:t>personale</a:t>
            </a:r>
            <a:r>
              <a:rPr sz="2000" dirty="0"/>
              <a:t>, la </a:t>
            </a:r>
            <a:r>
              <a:rPr sz="2000" dirty="0" err="1"/>
              <a:t>qualità</a:t>
            </a:r>
            <a:r>
              <a:rPr sz="2000" dirty="0"/>
              <a:t> del </a:t>
            </a:r>
            <a:r>
              <a:rPr sz="2000" dirty="0" err="1"/>
              <a:t>servizio</a:t>
            </a:r>
            <a:r>
              <a:rPr sz="2000" dirty="0"/>
              <a:t> e la </a:t>
            </a:r>
            <a:r>
              <a:rPr sz="2000" dirty="0" err="1"/>
              <a:t>trasparenza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scelte</a:t>
            </a:r>
            <a:r>
              <a:rPr sz="2000" dirty="0"/>
              <a:t> (</a:t>
            </a:r>
            <a:r>
              <a:rPr sz="2000" dirty="0" err="1"/>
              <a:t>cfr</a:t>
            </a:r>
            <a:r>
              <a:rPr sz="2000" dirty="0"/>
              <a:t>.</a:t>
            </a:r>
            <a:r>
              <a:rPr lang="it-IT" sz="2000" dirty="0"/>
              <a:t> </a:t>
            </a:r>
            <a:r>
              <a:rPr sz="2000" dirty="0"/>
              <a:t>Corte </a:t>
            </a:r>
            <a:r>
              <a:rPr sz="2000" dirty="0" err="1"/>
              <a:t>dei</a:t>
            </a:r>
            <a:r>
              <a:rPr sz="2000" dirty="0"/>
              <a:t> </a:t>
            </a:r>
            <a:r>
              <a:rPr sz="2000" dirty="0" err="1"/>
              <a:t>conti</a:t>
            </a:r>
            <a:r>
              <a:rPr sz="2000" dirty="0"/>
              <a:t>, Sez. contr. Emilia -Romagna, del. n. 79/2025/VSGO)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D</a:t>
            </a:r>
            <a:r>
              <a:rPr sz="2000" dirty="0" err="1"/>
              <a:t>eriva</a:t>
            </a:r>
            <a:r>
              <a:rPr sz="2000" dirty="0"/>
              <a:t> rispetto a </a:t>
            </a:r>
            <a:r>
              <a:rPr sz="2000" dirty="0" err="1"/>
              <a:t>previsto</a:t>
            </a:r>
            <a:r>
              <a:rPr sz="2000" dirty="0"/>
              <a:t>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dei</a:t>
            </a:r>
            <a:r>
              <a:rPr sz="2000" dirty="0"/>
              <a:t> </a:t>
            </a:r>
            <a:r>
              <a:rPr sz="2000" dirty="0" err="1"/>
              <a:t>soci</a:t>
            </a:r>
            <a:r>
              <a:rPr sz="2000" dirty="0"/>
              <a:t> “</a:t>
            </a:r>
            <a:r>
              <a:rPr sz="2000" dirty="0" err="1"/>
              <a:t>necessari</a:t>
            </a:r>
            <a:r>
              <a:rPr sz="2000" dirty="0"/>
              <a:t>” (</a:t>
            </a:r>
            <a:r>
              <a:rPr sz="2000" dirty="0" err="1"/>
              <a:t>fra</a:t>
            </a:r>
            <a:r>
              <a:rPr sz="2000" dirty="0"/>
              <a:t> </a:t>
            </a:r>
            <a:r>
              <a:rPr sz="2000" dirty="0" err="1"/>
              <a:t>l’altro</a:t>
            </a:r>
            <a:r>
              <a:rPr sz="2000" dirty="0"/>
              <a:t>, in </a:t>
            </a:r>
            <a:r>
              <a:rPr sz="2000" dirty="0" err="1"/>
              <a:t>possesso</a:t>
            </a:r>
            <a:r>
              <a:rPr sz="2000" dirty="0"/>
              <a:t> d</a:t>
            </a:r>
            <a:r>
              <a:rPr lang="it-IT" sz="2000" dirty="0"/>
              <a:t>i </a:t>
            </a:r>
            <a:r>
              <a:rPr sz="2000" dirty="0" err="1"/>
              <a:t>maggioranza</a:t>
            </a:r>
            <a:r>
              <a:rPr sz="2000" dirty="0"/>
              <a:t> </a:t>
            </a:r>
            <a:r>
              <a:rPr sz="2000" dirty="0" err="1"/>
              <a:t>azionaria</a:t>
            </a:r>
            <a:r>
              <a:rPr sz="2000" dirty="0"/>
              <a:t> “</a:t>
            </a:r>
            <a:r>
              <a:rPr sz="2000" dirty="0" err="1"/>
              <a:t>combinata</a:t>
            </a:r>
            <a:r>
              <a:rPr sz="2000" dirty="0"/>
              <a:t>”</a:t>
            </a:r>
            <a:r>
              <a:rPr lang="it-IT" sz="2000" dirty="0"/>
              <a:t> </a:t>
            </a:r>
            <a:r>
              <a:rPr sz="2000" dirty="0" err="1"/>
              <a:t>nell’Assemblea</a:t>
            </a:r>
            <a:r>
              <a:rPr sz="2000" dirty="0"/>
              <a:t> </a:t>
            </a:r>
            <a:r>
              <a:rPr sz="2000" dirty="0" err="1"/>
              <a:t>dei</a:t>
            </a:r>
            <a:r>
              <a:rPr sz="2000" dirty="0"/>
              <a:t> </a:t>
            </a:r>
            <a:r>
              <a:rPr sz="2000" dirty="0" err="1"/>
              <a:t>soci</a:t>
            </a:r>
            <a:r>
              <a:rPr sz="2000" dirty="0"/>
              <a:t>),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questi</a:t>
            </a:r>
            <a:r>
              <a:rPr sz="2000" dirty="0"/>
              <a:t> </a:t>
            </a:r>
            <a:r>
              <a:rPr sz="2000" dirty="0" err="1"/>
              <a:t>ultimi</a:t>
            </a:r>
            <a:r>
              <a:rPr sz="2000" dirty="0"/>
              <a:t> non </a:t>
            </a:r>
            <a:r>
              <a:rPr sz="2000" dirty="0" err="1"/>
              <a:t>sono</a:t>
            </a:r>
            <a:r>
              <a:rPr lang="it-IT" sz="2000" dirty="0"/>
              <a:t> </a:t>
            </a:r>
            <a:r>
              <a:rPr sz="2000" dirty="0" err="1"/>
              <a:t>stati</a:t>
            </a:r>
            <a:r>
              <a:rPr sz="2000" dirty="0"/>
              <a:t> </a:t>
            </a:r>
            <a:r>
              <a:rPr sz="2000" dirty="0" err="1"/>
              <a:t>neppure</a:t>
            </a:r>
            <a:r>
              <a:rPr sz="2000" dirty="0"/>
              <a:t> in </a:t>
            </a:r>
            <a:r>
              <a:rPr sz="2000" dirty="0" err="1"/>
              <a:t>grado</a:t>
            </a:r>
            <a:r>
              <a:rPr sz="2000" dirty="0"/>
              <a:t> di </a:t>
            </a:r>
            <a:r>
              <a:rPr sz="2000" dirty="0" err="1"/>
              <a:t>monitorare</a:t>
            </a:r>
            <a:r>
              <a:rPr sz="2000" dirty="0"/>
              <a:t> (men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meno</a:t>
            </a:r>
            <a:r>
              <a:rPr sz="2000" dirty="0"/>
              <a:t> di </a:t>
            </a:r>
            <a:r>
              <a:rPr sz="2000" dirty="0" err="1"/>
              <a:t>controllare</a:t>
            </a:r>
            <a:r>
              <a:rPr sz="2000" dirty="0"/>
              <a:t>) </a:t>
            </a:r>
            <a:r>
              <a:rPr sz="2000" dirty="0" err="1"/>
              <a:t>attività</a:t>
            </a:r>
            <a:r>
              <a:rPr sz="2000" dirty="0"/>
              <a:t> </a:t>
            </a:r>
            <a:r>
              <a:rPr sz="2000" dirty="0" err="1"/>
              <a:t>sottostanti</a:t>
            </a:r>
            <a:r>
              <a:rPr sz="2000" dirty="0"/>
              <a:t> a </a:t>
            </a:r>
            <a:r>
              <a:rPr lang="it-IT" sz="2000" dirty="0"/>
              <a:t> </a:t>
            </a:r>
            <a:r>
              <a:rPr sz="2000" dirty="0" err="1"/>
              <a:t>processo</a:t>
            </a:r>
            <a:r>
              <a:rPr sz="2000" dirty="0"/>
              <a:t> di </a:t>
            </a:r>
            <a:r>
              <a:rPr sz="2000" dirty="0" err="1"/>
              <a:t>fusione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grandi</a:t>
            </a:r>
            <a:r>
              <a:rPr sz="2000" dirty="0"/>
              <a:t> </a:t>
            </a:r>
            <a:r>
              <a:rPr sz="2000" dirty="0" err="1"/>
              <a:t>aziende</a:t>
            </a:r>
            <a:r>
              <a:rPr sz="2000" dirty="0"/>
              <a:t> di </a:t>
            </a:r>
            <a:r>
              <a:rPr sz="2000" dirty="0" err="1"/>
              <a:t>trasporto</a:t>
            </a:r>
            <a:r>
              <a:rPr sz="2000" dirty="0"/>
              <a:t> </a:t>
            </a:r>
            <a:r>
              <a:rPr sz="2000" dirty="0" err="1"/>
              <a:t>regionali</a:t>
            </a:r>
            <a:r>
              <a:rPr sz="2000" dirty="0"/>
              <a:t> , in un </a:t>
            </a:r>
            <a:r>
              <a:rPr sz="2000" dirty="0" err="1"/>
              <a:t>contesto</a:t>
            </a:r>
            <a:r>
              <a:rPr sz="2000" dirty="0"/>
              <a:t> in cui non è</a:t>
            </a:r>
            <a:r>
              <a:rPr lang="it-IT" sz="2000" dirty="0"/>
              <a:t> </a:t>
            </a:r>
            <a:r>
              <a:rPr sz="2000" dirty="0" err="1"/>
              <a:t>soddisfatto</a:t>
            </a:r>
            <a:r>
              <a:rPr sz="2000" dirty="0"/>
              <a:t> </a:t>
            </a:r>
            <a:r>
              <a:rPr sz="2000" dirty="0" err="1"/>
              <a:t>neppure</a:t>
            </a:r>
            <a:r>
              <a:rPr sz="2000" dirty="0"/>
              <a:t> </a:t>
            </a:r>
            <a:r>
              <a:rPr sz="2000" dirty="0" err="1"/>
              <a:t>presupposto</a:t>
            </a:r>
            <a:r>
              <a:rPr sz="2000" dirty="0"/>
              <a:t> del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analogo</a:t>
            </a:r>
            <a:r>
              <a:rPr sz="2000" dirty="0"/>
              <a:t> </a:t>
            </a:r>
            <a:r>
              <a:rPr sz="2000" dirty="0" err="1"/>
              <a:t>congiunto</a:t>
            </a:r>
            <a:r>
              <a:rPr sz="2000" dirty="0"/>
              <a:t>, </a:t>
            </a:r>
            <a:r>
              <a:rPr sz="2000" dirty="0" err="1"/>
              <a:t>comunque</a:t>
            </a:r>
            <a:r>
              <a:rPr sz="2000" dirty="0"/>
              <a:t> </a:t>
            </a:r>
            <a:r>
              <a:rPr sz="2000" dirty="0" err="1"/>
              <a:t>necessario</a:t>
            </a:r>
            <a:r>
              <a:rPr lang="it-IT" sz="2000" dirty="0"/>
              <a:t> </a:t>
            </a:r>
            <a:r>
              <a:rPr sz="2000" dirty="0" err="1"/>
              <a:t>anche</a:t>
            </a:r>
            <a:r>
              <a:rPr sz="2000" dirty="0"/>
              <a:t> per il </a:t>
            </a:r>
            <a:r>
              <a:rPr sz="2000" dirty="0" err="1"/>
              <a:t>caso</a:t>
            </a:r>
            <a:r>
              <a:rPr sz="2000" dirty="0"/>
              <a:t> di </a:t>
            </a:r>
            <a:r>
              <a:rPr sz="2000" dirty="0" err="1"/>
              <a:t>partecipazione</a:t>
            </a:r>
            <a:r>
              <a:rPr sz="2000" dirty="0"/>
              <a:t> </a:t>
            </a:r>
            <a:r>
              <a:rPr sz="2000" dirty="0" err="1"/>
              <a:t>azionaria</a:t>
            </a:r>
            <a:r>
              <a:rPr sz="2000" dirty="0"/>
              <a:t> di </a:t>
            </a:r>
            <a:r>
              <a:rPr sz="2000" dirty="0" err="1"/>
              <a:t>minoranza</a:t>
            </a:r>
            <a:r>
              <a:rPr sz="2000" dirty="0"/>
              <a:t> (</a:t>
            </a:r>
            <a:r>
              <a:rPr sz="2000" dirty="0" err="1"/>
              <a:t>cfr</a:t>
            </a:r>
            <a:r>
              <a:rPr sz="2000" dirty="0"/>
              <a:t>. Cons. Stato, Sez. IV, sent.</a:t>
            </a:r>
            <a:r>
              <a:rPr lang="it-IT" sz="2000" dirty="0"/>
              <a:t> </a:t>
            </a:r>
            <a:r>
              <a:rPr sz="2000" dirty="0"/>
              <a:t>n. 416/2025)</a:t>
            </a:r>
            <a:r>
              <a:rPr dirty="0"/>
              <a:t> </a:t>
            </a:r>
          </a:p>
        </p:txBody>
      </p:sp>
      <p:pic>
        <p:nvPicPr>
          <p:cNvPr id="3" name="Picture 2" descr="bilancia Giustizi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449FCE-55D3-9B35-A045-E0FE9B4F1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0C3067C-F448-C9C2-2A5E-6AF4DAF5BB83}"/>
              </a:ext>
            </a:extLst>
          </p:cNvPr>
          <p:cNvSpPr txBox="1"/>
          <p:nvPr/>
        </p:nvSpPr>
        <p:spPr>
          <a:xfrm>
            <a:off x="118745" y="411480"/>
            <a:ext cx="11430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3200" dirty="0"/>
              <a:t>In </a:t>
            </a:r>
            <a:r>
              <a:rPr sz="3200" dirty="0" err="1"/>
              <a:t>questo</a:t>
            </a:r>
            <a:r>
              <a:rPr sz="3200" dirty="0"/>
              <a:t> </a:t>
            </a:r>
            <a:r>
              <a:rPr sz="3200" dirty="0" err="1"/>
              <a:t>quadro</a:t>
            </a:r>
            <a:r>
              <a:rPr lang="it-IT" sz="3200" dirty="0"/>
              <a:t> </a:t>
            </a:r>
            <a:r>
              <a:rPr sz="3200" dirty="0"/>
              <a:t>Giudice </a:t>
            </a:r>
            <a:r>
              <a:rPr sz="3200" dirty="0" err="1"/>
              <a:t>amministrativo</a:t>
            </a:r>
            <a:r>
              <a:rPr sz="3200" dirty="0"/>
              <a:t> ha </a:t>
            </a:r>
            <a:r>
              <a:rPr sz="3200" dirty="0" err="1"/>
              <a:t>evidenziato</a:t>
            </a:r>
            <a:r>
              <a:rPr sz="3200" dirty="0"/>
              <a:t> </a:t>
            </a:r>
            <a:r>
              <a:rPr sz="3200" dirty="0" err="1"/>
              <a:t>rilevanti</a:t>
            </a:r>
            <a:r>
              <a:rPr sz="3200" dirty="0"/>
              <a:t> </a:t>
            </a:r>
            <a:r>
              <a:rPr sz="3200" dirty="0" err="1"/>
              <a:t>deroghe</a:t>
            </a:r>
            <a:r>
              <a:rPr sz="3200" dirty="0"/>
              <a:t> (c.d. “</a:t>
            </a:r>
            <a:r>
              <a:rPr sz="3200" dirty="0" err="1"/>
              <a:t>controllo</a:t>
            </a:r>
            <a:r>
              <a:rPr lang="it-IT" sz="3200" dirty="0"/>
              <a:t> </a:t>
            </a:r>
            <a:r>
              <a:rPr sz="3200" dirty="0" err="1"/>
              <a:t>analogo</a:t>
            </a:r>
            <a:r>
              <a:rPr sz="3200" dirty="0"/>
              <a:t> </a:t>
            </a:r>
            <a:r>
              <a:rPr sz="3200" dirty="0" err="1"/>
              <a:t>congiunto</a:t>
            </a:r>
            <a:r>
              <a:rPr sz="3200" dirty="0"/>
              <a:t>”) ai </a:t>
            </a:r>
            <a:r>
              <a:rPr sz="3200" dirty="0" err="1"/>
              <a:t>meccanismi</a:t>
            </a:r>
            <a:r>
              <a:rPr sz="3200" dirty="0"/>
              <a:t> </a:t>
            </a:r>
            <a:r>
              <a:rPr sz="3200" dirty="0" err="1"/>
              <a:t>tipici</a:t>
            </a:r>
            <a:r>
              <a:rPr sz="3200" dirty="0"/>
              <a:t> di </a:t>
            </a:r>
            <a:r>
              <a:rPr sz="3200" dirty="0" err="1"/>
              <a:t>funzionamento</a:t>
            </a:r>
            <a:r>
              <a:rPr sz="3200" dirty="0"/>
              <a:t> </a:t>
            </a:r>
            <a:r>
              <a:rPr sz="3200" dirty="0" err="1"/>
              <a:t>delle</a:t>
            </a:r>
            <a:r>
              <a:rPr sz="3200" dirty="0"/>
              <a:t> </a:t>
            </a:r>
            <a:r>
              <a:rPr sz="3200" dirty="0" err="1"/>
              <a:t>società</a:t>
            </a:r>
            <a:r>
              <a:rPr sz="3200" dirty="0"/>
              <a:t> di </a:t>
            </a:r>
            <a:r>
              <a:rPr sz="3200" dirty="0" err="1"/>
              <a:t>capitali</a:t>
            </a:r>
            <a:r>
              <a:rPr sz="3200" dirty="0"/>
              <a:t>, </a:t>
            </a:r>
            <a:r>
              <a:rPr sz="3200" dirty="0" err="1"/>
              <a:t>tali</a:t>
            </a:r>
            <a:r>
              <a:rPr sz="3200" dirty="0"/>
              <a:t> da</a:t>
            </a:r>
            <a:r>
              <a:rPr lang="it-IT" sz="3200" dirty="0"/>
              <a:t> </a:t>
            </a:r>
            <a:r>
              <a:rPr sz="3200" dirty="0" err="1"/>
              <a:t>assicurare</a:t>
            </a:r>
            <a:r>
              <a:rPr sz="3200" dirty="0"/>
              <a:t> a </a:t>
            </a:r>
            <a:r>
              <a:rPr sz="3200" dirty="0" err="1"/>
              <a:t>enti</a:t>
            </a:r>
            <a:r>
              <a:rPr sz="3200" dirty="0"/>
              <a:t> </a:t>
            </a:r>
            <a:r>
              <a:rPr sz="3200" dirty="0" err="1"/>
              <a:t>pubblici</a:t>
            </a:r>
            <a:r>
              <a:rPr sz="3200" dirty="0"/>
              <a:t> </a:t>
            </a:r>
            <a:r>
              <a:rPr sz="3200" dirty="0" err="1"/>
              <a:t>partecipanti</a:t>
            </a:r>
            <a:r>
              <a:rPr sz="3200" dirty="0"/>
              <a:t> </a:t>
            </a:r>
            <a:r>
              <a:rPr sz="3200" dirty="0" err="1"/>
              <a:t>un’influenza</a:t>
            </a:r>
            <a:r>
              <a:rPr sz="3200" dirty="0"/>
              <a:t> </a:t>
            </a:r>
            <a:r>
              <a:rPr sz="3200" dirty="0" err="1"/>
              <a:t>determinante</a:t>
            </a:r>
            <a:r>
              <a:rPr sz="3200" dirty="0"/>
              <a:t> e un </a:t>
            </a:r>
            <a:r>
              <a:rPr sz="3200" dirty="0" err="1"/>
              <a:t>controllo</a:t>
            </a:r>
            <a:r>
              <a:rPr sz="3200" dirty="0"/>
              <a:t> </a:t>
            </a:r>
            <a:r>
              <a:rPr sz="3200" dirty="0" err="1"/>
              <a:t>effettivo</a:t>
            </a:r>
            <a:r>
              <a:rPr lang="it-IT" sz="3200" dirty="0"/>
              <a:t> </a:t>
            </a:r>
            <a:r>
              <a:rPr sz="3200" dirty="0" err="1"/>
              <a:t>sulla</a:t>
            </a:r>
            <a:r>
              <a:rPr sz="3200" dirty="0"/>
              <a:t> </a:t>
            </a:r>
            <a:r>
              <a:rPr sz="3200" dirty="0" err="1"/>
              <a:t>gestione</a:t>
            </a:r>
            <a:r>
              <a:rPr sz="3200" dirty="0"/>
              <a:t> </a:t>
            </a:r>
            <a:r>
              <a:rPr sz="3200" dirty="0" err="1"/>
              <a:t>societaria</a:t>
            </a:r>
            <a:r>
              <a:rPr sz="3200" dirty="0"/>
              <a:t>, </a:t>
            </a:r>
            <a:r>
              <a:rPr sz="3200" dirty="0" err="1"/>
              <a:t>attraverso</a:t>
            </a:r>
            <a:r>
              <a:rPr sz="3200" dirty="0"/>
              <a:t> </a:t>
            </a:r>
            <a:r>
              <a:rPr sz="3200" dirty="0" err="1"/>
              <a:t>poteri</a:t>
            </a:r>
            <a:r>
              <a:rPr sz="3200" dirty="0"/>
              <a:t> di </a:t>
            </a:r>
            <a:r>
              <a:rPr sz="3200" dirty="0" err="1"/>
              <a:t>condizionamento</a:t>
            </a:r>
            <a:r>
              <a:rPr sz="3200" dirty="0"/>
              <a:t> </a:t>
            </a:r>
            <a:r>
              <a:rPr sz="3200" dirty="0" err="1"/>
              <a:t>sull’operato</a:t>
            </a:r>
            <a:r>
              <a:rPr sz="3200" dirty="0"/>
              <a:t> </a:t>
            </a:r>
            <a:r>
              <a:rPr sz="3200" dirty="0" err="1"/>
              <a:t>manageriale</a:t>
            </a:r>
            <a:r>
              <a:rPr sz="3200" dirty="0"/>
              <a:t> in</a:t>
            </a:r>
            <a:r>
              <a:rPr lang="it-IT" sz="3200" dirty="0"/>
              <a:t> </a:t>
            </a:r>
            <a:r>
              <a:rPr sz="3200" dirty="0" err="1"/>
              <a:t>grado</a:t>
            </a:r>
            <a:r>
              <a:rPr sz="3200" dirty="0"/>
              <a:t> di </a:t>
            </a:r>
            <a:r>
              <a:rPr sz="3200" dirty="0" err="1"/>
              <a:t>conformare</a:t>
            </a:r>
            <a:r>
              <a:rPr sz="3200" dirty="0"/>
              <a:t> </a:t>
            </a:r>
            <a:r>
              <a:rPr sz="3200" dirty="0" err="1"/>
              <a:t>quest’ultimo</a:t>
            </a:r>
            <a:r>
              <a:rPr sz="3200" dirty="0"/>
              <a:t> a </a:t>
            </a:r>
            <a:r>
              <a:rPr sz="3200" dirty="0" err="1"/>
              <a:t>interessi</a:t>
            </a:r>
            <a:r>
              <a:rPr sz="3200" dirty="0"/>
              <a:t> </a:t>
            </a:r>
            <a:r>
              <a:rPr sz="3200" dirty="0" err="1"/>
              <a:t>pubblici</a:t>
            </a:r>
            <a:r>
              <a:rPr sz="3200" dirty="0"/>
              <a:t> </a:t>
            </a:r>
            <a:r>
              <a:rPr sz="3200" dirty="0" err="1"/>
              <a:t>dei</a:t>
            </a:r>
            <a:r>
              <a:rPr sz="3200" dirty="0"/>
              <a:t> </a:t>
            </a:r>
            <a:r>
              <a:rPr sz="3200" dirty="0" err="1"/>
              <a:t>soci</a:t>
            </a:r>
            <a:endParaRPr sz="3200"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B3C831FF-96A2-08BF-6016-276BC1D582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E4EF22B-26DE-6C8E-4222-868ED7661614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2076732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95F383-4179-8474-B7AE-D394BB5A9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9ECA38-4D83-A484-E863-40A828C712B8}"/>
              </a:ext>
            </a:extLst>
          </p:cNvPr>
          <p:cNvSpPr txBox="1"/>
          <p:nvPr/>
        </p:nvSpPr>
        <p:spPr>
          <a:xfrm>
            <a:off x="118745" y="411480"/>
            <a:ext cx="1143000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dirty="0"/>
              <a:t>D</a:t>
            </a:r>
            <a:r>
              <a:rPr dirty="0" err="1"/>
              <a:t>eviazioni</a:t>
            </a:r>
            <a:r>
              <a:rPr dirty="0"/>
              <a:t> da </a:t>
            </a:r>
            <a:r>
              <a:rPr dirty="0" err="1"/>
              <a:t>modello</a:t>
            </a:r>
            <a:r>
              <a:rPr dirty="0"/>
              <a:t> d</a:t>
            </a:r>
            <a:r>
              <a:rPr lang="it-IT" dirty="0"/>
              <a:t>i</a:t>
            </a:r>
            <a:r>
              <a:rPr dirty="0"/>
              <a:t> </a:t>
            </a:r>
            <a:r>
              <a:rPr dirty="0" err="1"/>
              <a:t>società</a:t>
            </a:r>
            <a:r>
              <a:rPr dirty="0"/>
              <a:t> </a:t>
            </a:r>
            <a:r>
              <a:rPr dirty="0" err="1"/>
              <a:t>pubblica</a:t>
            </a:r>
            <a:r>
              <a:rPr dirty="0"/>
              <a:t> </a:t>
            </a:r>
            <a:r>
              <a:rPr dirty="0" err="1"/>
              <a:t>controllata</a:t>
            </a:r>
            <a:r>
              <a:rPr lang="it-IT" dirty="0"/>
              <a:t> </a:t>
            </a:r>
            <a:r>
              <a:rPr dirty="0"/>
              <a:t>(di cui ai </a:t>
            </a:r>
            <a:r>
              <a:rPr dirty="0" err="1"/>
              <a:t>casi</a:t>
            </a:r>
            <a:r>
              <a:rPr dirty="0"/>
              <a:t> </a:t>
            </a:r>
            <a:r>
              <a:rPr dirty="0" err="1"/>
              <a:t>riferiti</a:t>
            </a:r>
            <a:r>
              <a:rPr dirty="0"/>
              <a:t> in </a:t>
            </a:r>
            <a:r>
              <a:rPr dirty="0" err="1"/>
              <a:t>precedenza</a:t>
            </a:r>
            <a:r>
              <a:rPr dirty="0"/>
              <a:t>)  </a:t>
            </a:r>
            <a:r>
              <a:rPr dirty="0" err="1"/>
              <a:t>comportano</a:t>
            </a:r>
            <a:r>
              <a:rPr dirty="0"/>
              <a:t>, come </a:t>
            </a:r>
            <a:r>
              <a:rPr dirty="0" err="1"/>
              <a:t>immediata</a:t>
            </a:r>
            <a:r>
              <a:rPr dirty="0"/>
              <a:t> </a:t>
            </a:r>
            <a:r>
              <a:rPr dirty="0" err="1"/>
              <a:t>conseguenza</a:t>
            </a:r>
            <a:r>
              <a:rPr lang="it-IT" dirty="0"/>
              <a:t> </a:t>
            </a:r>
            <a:r>
              <a:rPr dirty="0" err="1"/>
              <a:t>tendenziale</a:t>
            </a:r>
            <a:r>
              <a:rPr dirty="0"/>
              <a:t> </a:t>
            </a:r>
            <a:r>
              <a:rPr dirty="0" err="1"/>
              <a:t>allontanamento</a:t>
            </a:r>
            <a:r>
              <a:rPr dirty="0"/>
              <a:t> da </a:t>
            </a:r>
            <a:r>
              <a:rPr dirty="0" err="1"/>
              <a:t>requisiti</a:t>
            </a:r>
            <a:r>
              <a:rPr dirty="0"/>
              <a:t> </a:t>
            </a:r>
            <a:r>
              <a:rPr dirty="0" err="1"/>
              <a:t>previsti</a:t>
            </a:r>
            <a:r>
              <a:rPr dirty="0"/>
              <a:t> da</a:t>
            </a:r>
            <a:r>
              <a:rPr lang="it-IT" dirty="0"/>
              <a:t> </a:t>
            </a:r>
            <a:r>
              <a:rPr dirty="0"/>
              <a:t>art. 4 TUSP per </a:t>
            </a:r>
            <a:r>
              <a:rPr dirty="0" err="1"/>
              <a:t>partecipazione</a:t>
            </a:r>
            <a:r>
              <a:rPr lang="it-IT" dirty="0"/>
              <a:t> </a:t>
            </a:r>
            <a:r>
              <a:rPr dirty="0" err="1"/>
              <a:t>pubblica</a:t>
            </a:r>
            <a:r>
              <a:rPr dirty="0"/>
              <a:t> </a:t>
            </a:r>
            <a:r>
              <a:rPr dirty="0" err="1"/>
              <a:t>societaria</a:t>
            </a:r>
            <a:endParaRPr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dirty="0"/>
              <a:t>M</a:t>
            </a:r>
            <a:r>
              <a:rPr dirty="0" err="1"/>
              <a:t>ancata</a:t>
            </a:r>
            <a:r>
              <a:rPr dirty="0"/>
              <a:t> </a:t>
            </a:r>
            <a:r>
              <a:rPr dirty="0" err="1"/>
              <a:t>previsione</a:t>
            </a:r>
            <a:r>
              <a:rPr dirty="0"/>
              <a:t> </a:t>
            </a:r>
            <a:r>
              <a:rPr dirty="0" err="1"/>
              <a:t>degli</a:t>
            </a:r>
            <a:r>
              <a:rPr dirty="0"/>
              <a:t> </a:t>
            </a:r>
            <a:r>
              <a:rPr dirty="0" err="1"/>
              <a:t>speciali</a:t>
            </a:r>
            <a:r>
              <a:rPr dirty="0"/>
              <a:t> </a:t>
            </a:r>
            <a:r>
              <a:rPr dirty="0" err="1"/>
              <a:t>meccanismi</a:t>
            </a:r>
            <a:r>
              <a:rPr dirty="0"/>
              <a:t> </a:t>
            </a:r>
            <a:r>
              <a:rPr dirty="0" err="1"/>
              <a:t>pubblicistici</a:t>
            </a:r>
            <a:r>
              <a:rPr dirty="0"/>
              <a:t> (in </a:t>
            </a:r>
            <a:r>
              <a:rPr dirty="0" err="1"/>
              <a:t>deroga</a:t>
            </a:r>
            <a:r>
              <a:rPr dirty="0"/>
              <a:t> al </a:t>
            </a:r>
            <a:r>
              <a:rPr dirty="0" err="1"/>
              <a:t>diritto</a:t>
            </a:r>
            <a:r>
              <a:rPr dirty="0"/>
              <a:t> </a:t>
            </a:r>
            <a:r>
              <a:rPr dirty="0" err="1"/>
              <a:t>comune</a:t>
            </a:r>
            <a:r>
              <a:rPr dirty="0"/>
              <a:t>)</a:t>
            </a:r>
            <a:r>
              <a:rPr lang="it-IT" dirty="0"/>
              <a:t> </a:t>
            </a:r>
            <a:r>
              <a:rPr dirty="0"/>
              <a:t>in </a:t>
            </a:r>
            <a:r>
              <a:rPr dirty="0" err="1"/>
              <a:t>favore</a:t>
            </a:r>
            <a:r>
              <a:rPr dirty="0"/>
              <a:t> d</a:t>
            </a:r>
            <a:r>
              <a:rPr lang="it-IT" dirty="0"/>
              <a:t>i</a:t>
            </a:r>
            <a:r>
              <a:rPr dirty="0"/>
              <a:t>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partecipanti</a:t>
            </a:r>
            <a:r>
              <a:rPr dirty="0"/>
              <a:t> </a:t>
            </a:r>
            <a:r>
              <a:rPr dirty="0" err="1"/>
              <a:t>comporta</a:t>
            </a:r>
            <a:r>
              <a:rPr dirty="0"/>
              <a:t> </a:t>
            </a:r>
            <a:r>
              <a:rPr dirty="0" err="1"/>
              <a:t>evidenti</a:t>
            </a:r>
            <a:r>
              <a:rPr dirty="0"/>
              <a:t> </a:t>
            </a:r>
            <a:r>
              <a:rPr dirty="0" err="1"/>
              <a:t>sintomi</a:t>
            </a:r>
            <a:r>
              <a:rPr dirty="0"/>
              <a:t> di </a:t>
            </a:r>
            <a:r>
              <a:rPr dirty="0" err="1"/>
              <a:t>illegittimità</a:t>
            </a:r>
            <a:r>
              <a:rPr dirty="0"/>
              <a:t> </a:t>
            </a:r>
            <a:r>
              <a:rPr dirty="0" err="1"/>
              <a:t>dell’azione</a:t>
            </a:r>
            <a:r>
              <a:rPr lang="it-IT" dirty="0"/>
              <a:t> </a:t>
            </a:r>
            <a:r>
              <a:rPr dirty="0"/>
              <a:t>d</a:t>
            </a:r>
            <a:r>
              <a:rPr lang="it-IT" dirty="0"/>
              <a:t>i</a:t>
            </a:r>
            <a:r>
              <a:rPr dirty="0"/>
              <a:t> </a:t>
            </a:r>
            <a:r>
              <a:rPr dirty="0" err="1"/>
              <a:t>società</a:t>
            </a:r>
            <a:r>
              <a:rPr dirty="0"/>
              <a:t> </a:t>
            </a:r>
            <a:r>
              <a:rPr dirty="0" err="1"/>
              <a:t>partecipata</a:t>
            </a:r>
            <a:endParaRPr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dirty="0"/>
              <a:t>C</a:t>
            </a:r>
            <a:r>
              <a:rPr dirty="0" err="1"/>
              <a:t>ostante</a:t>
            </a:r>
            <a:r>
              <a:rPr dirty="0"/>
              <a:t> </a:t>
            </a:r>
            <a:r>
              <a:rPr dirty="0" err="1"/>
              <a:t>verifica</a:t>
            </a:r>
            <a:r>
              <a:rPr dirty="0"/>
              <a:t> di </a:t>
            </a:r>
            <a:r>
              <a:rPr dirty="0" err="1"/>
              <a:t>presupposti</a:t>
            </a:r>
            <a:r>
              <a:rPr dirty="0"/>
              <a:t> in </a:t>
            </a:r>
            <a:r>
              <a:rPr dirty="0" err="1"/>
              <a:t>questione</a:t>
            </a:r>
            <a:r>
              <a:rPr dirty="0"/>
              <a:t> è in generale </a:t>
            </a:r>
            <a:r>
              <a:rPr dirty="0" err="1"/>
              <a:t>assicurata</a:t>
            </a:r>
            <a:r>
              <a:rPr dirty="0"/>
              <a:t> (in </a:t>
            </a:r>
            <a:r>
              <a:rPr dirty="0" err="1"/>
              <a:t>particolare</a:t>
            </a:r>
            <a:r>
              <a:rPr dirty="0"/>
              <a:t> per</a:t>
            </a:r>
            <a:r>
              <a:rPr lang="it-IT" dirty="0"/>
              <a:t> </a:t>
            </a:r>
            <a:r>
              <a:rPr dirty="0" err="1"/>
              <a:t>società</a:t>
            </a:r>
            <a:r>
              <a:rPr dirty="0"/>
              <a:t> in house )  da</a:t>
            </a:r>
            <a:r>
              <a:rPr lang="it-IT" dirty="0"/>
              <a:t> </a:t>
            </a:r>
            <a:r>
              <a:rPr dirty="0" err="1"/>
              <a:t>esercizio</a:t>
            </a:r>
            <a:r>
              <a:rPr dirty="0"/>
              <a:t> del c.d.  “</a:t>
            </a:r>
            <a:r>
              <a:rPr dirty="0" err="1"/>
              <a:t>controllo</a:t>
            </a:r>
            <a:r>
              <a:rPr lang="it-IT" dirty="0"/>
              <a:t> </a:t>
            </a:r>
            <a:r>
              <a:rPr dirty="0" err="1"/>
              <a:t>analogo</a:t>
            </a:r>
            <a:r>
              <a:rPr dirty="0"/>
              <a:t> ”, </a:t>
            </a:r>
            <a:r>
              <a:rPr dirty="0" err="1"/>
              <a:t>ovvero</a:t>
            </a:r>
            <a:r>
              <a:rPr dirty="0"/>
              <a:t> da  forma di </a:t>
            </a:r>
            <a:r>
              <a:rPr dirty="0" err="1"/>
              <a:t>controllo</a:t>
            </a:r>
            <a:r>
              <a:rPr dirty="0"/>
              <a:t> </a:t>
            </a:r>
            <a:r>
              <a:rPr dirty="0" err="1"/>
              <a:t>esercitata</a:t>
            </a:r>
            <a:r>
              <a:rPr dirty="0"/>
              <a:t> da </a:t>
            </a:r>
            <a:r>
              <a:rPr dirty="0" err="1"/>
              <a:t>ente</a:t>
            </a:r>
            <a:r>
              <a:rPr dirty="0"/>
              <a:t> </a:t>
            </a:r>
            <a:r>
              <a:rPr dirty="0" err="1"/>
              <a:t>pubblico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società</a:t>
            </a:r>
            <a:r>
              <a:rPr dirty="0"/>
              <a:t> in</a:t>
            </a:r>
            <a:r>
              <a:rPr lang="it-IT" dirty="0"/>
              <a:t> </a:t>
            </a:r>
            <a:r>
              <a:rPr dirty="0"/>
              <a:t>cui </a:t>
            </a:r>
            <a:r>
              <a:rPr dirty="0" err="1"/>
              <a:t>detiene</a:t>
            </a:r>
            <a:r>
              <a:rPr dirty="0"/>
              <a:t> </a:t>
            </a:r>
            <a:r>
              <a:rPr dirty="0" err="1"/>
              <a:t>una</a:t>
            </a:r>
            <a:r>
              <a:rPr dirty="0"/>
              <a:t> </a:t>
            </a:r>
            <a:r>
              <a:rPr dirty="0" err="1"/>
              <a:t>partecipazione</a:t>
            </a:r>
            <a:r>
              <a:rPr dirty="0"/>
              <a:t>, tale da </a:t>
            </a:r>
            <a:r>
              <a:rPr dirty="0" err="1"/>
              <a:t>influenzare</a:t>
            </a:r>
            <a:r>
              <a:rPr dirty="0"/>
              <a:t> in modo </a:t>
            </a:r>
            <a:r>
              <a:rPr dirty="0" err="1"/>
              <a:t>determinante</a:t>
            </a:r>
            <a:r>
              <a:rPr dirty="0"/>
              <a:t> </a:t>
            </a:r>
            <a:r>
              <a:rPr dirty="0" err="1"/>
              <a:t>decisioni</a:t>
            </a:r>
            <a:r>
              <a:rPr lang="it-IT" dirty="0"/>
              <a:t> </a:t>
            </a:r>
            <a:r>
              <a:rPr dirty="0" err="1"/>
              <a:t>strategiche</a:t>
            </a:r>
            <a:r>
              <a:rPr dirty="0"/>
              <a:t> e operative d</a:t>
            </a:r>
            <a:r>
              <a:rPr lang="it-IT" dirty="0"/>
              <a:t>i</a:t>
            </a:r>
            <a:r>
              <a:rPr dirty="0"/>
              <a:t> </a:t>
            </a:r>
            <a:r>
              <a:rPr dirty="0" err="1"/>
              <a:t>società</a:t>
            </a:r>
            <a:r>
              <a:rPr dirty="0"/>
              <a:t>, </a:t>
            </a:r>
            <a:r>
              <a:rPr dirty="0" err="1"/>
              <a:t>similmente</a:t>
            </a:r>
            <a:r>
              <a:rPr dirty="0"/>
              <a:t> al </a:t>
            </a:r>
            <a:r>
              <a:rPr dirty="0" err="1"/>
              <a:t>controllo</a:t>
            </a:r>
            <a:r>
              <a:rPr dirty="0"/>
              <a:t> </a:t>
            </a:r>
            <a:r>
              <a:rPr dirty="0" err="1"/>
              <a:t>esercitato</a:t>
            </a:r>
            <a:r>
              <a:rPr dirty="0"/>
              <a:t> sui </a:t>
            </a:r>
            <a:r>
              <a:rPr dirty="0" err="1"/>
              <a:t>propri</a:t>
            </a:r>
            <a:r>
              <a:rPr dirty="0"/>
              <a:t> </a:t>
            </a:r>
            <a:r>
              <a:rPr dirty="0" err="1"/>
              <a:t>servizi</a:t>
            </a:r>
            <a:r>
              <a:rPr lang="it-IT" dirty="0"/>
              <a:t> </a:t>
            </a:r>
            <a:r>
              <a:rPr dirty="0" err="1"/>
              <a:t>interni</a:t>
            </a:r>
            <a:r>
              <a:rPr dirty="0"/>
              <a:t>  (con </a:t>
            </a:r>
            <a:r>
              <a:rPr dirty="0" err="1"/>
              <a:t>alcuni</a:t>
            </a:r>
            <a:r>
              <a:rPr dirty="0"/>
              <a:t> </a:t>
            </a:r>
            <a:r>
              <a:rPr dirty="0" err="1"/>
              <a:t>distinguo</a:t>
            </a:r>
            <a:r>
              <a:rPr dirty="0"/>
              <a:t>; Corte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conti</a:t>
            </a:r>
            <a:r>
              <a:rPr dirty="0"/>
              <a:t>, Sez. </a:t>
            </a:r>
            <a:r>
              <a:rPr dirty="0" err="1"/>
              <a:t>giurisd</a:t>
            </a:r>
            <a:r>
              <a:rPr dirty="0"/>
              <a:t>. II app., sent.</a:t>
            </a:r>
            <a:r>
              <a:rPr lang="it-IT" dirty="0"/>
              <a:t> </a:t>
            </a:r>
            <a:r>
              <a:rPr dirty="0"/>
              <a:t>n. 373/2021) , </a:t>
            </a:r>
            <a:r>
              <a:rPr dirty="0" err="1"/>
              <a:t>garantendo</a:t>
            </a:r>
            <a:r>
              <a:rPr dirty="0"/>
              <a:t> </a:t>
            </a:r>
            <a:r>
              <a:rPr dirty="0" err="1"/>
              <a:t>obiettivi</a:t>
            </a:r>
            <a:r>
              <a:rPr dirty="0"/>
              <a:t> </a:t>
            </a:r>
            <a:r>
              <a:rPr dirty="0" err="1"/>
              <a:t>stabiliti</a:t>
            </a:r>
            <a:r>
              <a:rPr dirty="0"/>
              <a:t> da</a:t>
            </a:r>
            <a:r>
              <a:rPr lang="it-IT" dirty="0"/>
              <a:t> </a:t>
            </a:r>
            <a:r>
              <a:rPr dirty="0"/>
              <a:t>Ente di </a:t>
            </a:r>
            <a:r>
              <a:rPr dirty="0" err="1"/>
              <a:t>riferimento</a:t>
            </a:r>
            <a:r>
              <a:rPr dirty="0"/>
              <a:t> e </a:t>
            </a:r>
            <a:r>
              <a:rPr dirty="0" err="1"/>
              <a:t>rispettando</a:t>
            </a:r>
            <a:r>
              <a:rPr dirty="0"/>
              <a:t> </a:t>
            </a:r>
            <a:r>
              <a:rPr dirty="0" err="1"/>
              <a:t>princìpi</a:t>
            </a:r>
            <a:r>
              <a:rPr lang="it-IT" dirty="0"/>
              <a:t> </a:t>
            </a:r>
            <a:r>
              <a:rPr dirty="0"/>
              <a:t>di </a:t>
            </a:r>
            <a:r>
              <a:rPr dirty="0" err="1"/>
              <a:t>trasparenza</a:t>
            </a:r>
            <a:r>
              <a:rPr dirty="0"/>
              <a:t> e buona </a:t>
            </a:r>
            <a:r>
              <a:rPr dirty="0" err="1"/>
              <a:t>gestione</a:t>
            </a:r>
            <a:endParaRPr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dirty="0"/>
              <a:t>C</a:t>
            </a:r>
            <a:r>
              <a:rPr dirty="0" err="1"/>
              <a:t>ontrollo</a:t>
            </a:r>
            <a:r>
              <a:rPr dirty="0"/>
              <a:t> è </a:t>
            </a:r>
            <a:r>
              <a:rPr dirty="0" err="1"/>
              <a:t>requisito</a:t>
            </a:r>
            <a:r>
              <a:rPr dirty="0"/>
              <a:t> </a:t>
            </a:r>
            <a:r>
              <a:rPr dirty="0" err="1"/>
              <a:t>fondamentale</a:t>
            </a:r>
            <a:r>
              <a:rPr dirty="0"/>
              <a:t> per </a:t>
            </a:r>
            <a:r>
              <a:rPr dirty="0" err="1"/>
              <a:t>affidamento</a:t>
            </a:r>
            <a:r>
              <a:rPr dirty="0"/>
              <a:t> </a:t>
            </a:r>
            <a:r>
              <a:rPr dirty="0" err="1"/>
              <a:t>diretto</a:t>
            </a:r>
            <a:r>
              <a:rPr dirty="0"/>
              <a:t> di </a:t>
            </a:r>
            <a:r>
              <a:rPr dirty="0" err="1"/>
              <a:t>servizi</a:t>
            </a:r>
            <a:r>
              <a:rPr dirty="0"/>
              <a:t> a Società in</a:t>
            </a:r>
            <a:r>
              <a:rPr lang="it-IT" dirty="0"/>
              <a:t> </a:t>
            </a:r>
            <a:r>
              <a:rPr dirty="0"/>
              <a:t>house , </a:t>
            </a:r>
            <a:r>
              <a:rPr dirty="0" err="1"/>
              <a:t>ovvero</a:t>
            </a:r>
            <a:r>
              <a:rPr dirty="0"/>
              <a:t> a </a:t>
            </a:r>
            <a:r>
              <a:rPr dirty="0" err="1"/>
              <a:t>società</a:t>
            </a:r>
            <a:r>
              <a:rPr dirty="0"/>
              <a:t> </a:t>
            </a:r>
            <a:r>
              <a:rPr dirty="0" err="1"/>
              <a:t>interamente</a:t>
            </a:r>
            <a:r>
              <a:rPr dirty="0"/>
              <a:t> </a:t>
            </a:r>
            <a:r>
              <a:rPr dirty="0" err="1"/>
              <a:t>partecipate</a:t>
            </a:r>
            <a:r>
              <a:rPr dirty="0"/>
              <a:t> da Enti </a:t>
            </a:r>
            <a:r>
              <a:rPr dirty="0" err="1"/>
              <a:t>pubblici</a:t>
            </a:r>
            <a:r>
              <a:rPr dirty="0"/>
              <a:t> ,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operano</a:t>
            </a:r>
            <a:r>
              <a:rPr dirty="0"/>
              <a:t> per </a:t>
            </a:r>
            <a:r>
              <a:rPr dirty="0" err="1"/>
              <a:t>conto</a:t>
            </a:r>
            <a:r>
              <a:rPr lang="it-IT" dirty="0"/>
              <a:t> </a:t>
            </a:r>
            <a:r>
              <a:rPr dirty="0" err="1"/>
              <a:t>degli</a:t>
            </a:r>
            <a:r>
              <a:rPr dirty="0"/>
              <a:t> </a:t>
            </a:r>
            <a:r>
              <a:rPr dirty="0" err="1"/>
              <a:t>stessi</a:t>
            </a:r>
            <a:r>
              <a:rPr dirty="0"/>
              <a:t>  per </a:t>
            </a:r>
            <a:r>
              <a:rPr dirty="0" err="1"/>
              <a:t>soddisfazione</a:t>
            </a:r>
            <a:r>
              <a:rPr dirty="0"/>
              <a:t> di </a:t>
            </a:r>
            <a:r>
              <a:rPr dirty="0" err="1"/>
              <a:t>fini</a:t>
            </a:r>
            <a:r>
              <a:rPr dirty="0"/>
              <a:t> </a:t>
            </a:r>
            <a:r>
              <a:rPr dirty="0" err="1"/>
              <a:t>propri</a:t>
            </a:r>
            <a:r>
              <a:rPr dirty="0"/>
              <a:t> a </a:t>
            </a:r>
            <a:r>
              <a:rPr dirty="0" err="1"/>
              <a:t>questi</a:t>
            </a:r>
            <a:r>
              <a:rPr dirty="0"/>
              <a:t> </a:t>
            </a:r>
            <a:r>
              <a:rPr dirty="0" err="1"/>
              <a:t>ultimi</a:t>
            </a:r>
            <a:r>
              <a:rPr dirty="0"/>
              <a:t> ( </a:t>
            </a:r>
            <a:r>
              <a:rPr dirty="0" err="1"/>
              <a:t>che</a:t>
            </a:r>
            <a:r>
              <a:rPr dirty="0"/>
              <a:t> non </a:t>
            </a:r>
            <a:r>
              <a:rPr dirty="0" err="1"/>
              <a:t>possono</a:t>
            </a:r>
            <a:r>
              <a:rPr dirty="0"/>
              <a:t> </a:t>
            </a:r>
            <a:r>
              <a:rPr dirty="0" err="1"/>
              <a:t>coincidere</a:t>
            </a:r>
            <a:r>
              <a:rPr dirty="0"/>
              <a:t>,</a:t>
            </a:r>
            <a:r>
              <a:rPr lang="it-IT" dirty="0"/>
              <a:t> </a:t>
            </a:r>
            <a:r>
              <a:rPr dirty="0"/>
              <a:t>per </a:t>
            </a:r>
            <a:r>
              <a:rPr dirty="0" err="1"/>
              <a:t>quanto</a:t>
            </a:r>
            <a:r>
              <a:rPr dirty="0"/>
              <a:t> </a:t>
            </a:r>
            <a:r>
              <a:rPr dirty="0" err="1"/>
              <a:t>concerne</a:t>
            </a:r>
            <a:r>
              <a:rPr dirty="0"/>
              <a:t> </a:t>
            </a:r>
            <a:r>
              <a:rPr dirty="0" err="1"/>
              <a:t>gli</a:t>
            </a:r>
            <a:r>
              <a:rPr dirty="0"/>
              <a:t> </a:t>
            </a:r>
            <a:r>
              <a:rPr dirty="0" err="1"/>
              <a:t>enti</a:t>
            </a:r>
            <a:r>
              <a:rPr dirty="0"/>
              <a:t> </a:t>
            </a:r>
            <a:r>
              <a:rPr dirty="0" err="1"/>
              <a:t>territoriali</a:t>
            </a:r>
            <a:r>
              <a:rPr dirty="0"/>
              <a:t>, con </a:t>
            </a:r>
            <a:r>
              <a:rPr dirty="0" err="1"/>
              <a:t>fini</a:t>
            </a:r>
            <a:r>
              <a:rPr dirty="0"/>
              <a:t> di </a:t>
            </a:r>
            <a:r>
              <a:rPr dirty="0" err="1"/>
              <a:t>lucro</a:t>
            </a:r>
            <a:r>
              <a:rPr dirty="0"/>
              <a:t>)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dirty="0"/>
              <a:t>E</a:t>
            </a:r>
            <a:r>
              <a:rPr dirty="0" err="1"/>
              <a:t>nti</a:t>
            </a:r>
            <a:r>
              <a:rPr dirty="0"/>
              <a:t> </a:t>
            </a:r>
            <a:r>
              <a:rPr dirty="0" err="1"/>
              <a:t>pubblici</a:t>
            </a:r>
            <a:r>
              <a:rPr dirty="0"/>
              <a:t> </a:t>
            </a:r>
            <a:r>
              <a:rPr dirty="0" err="1"/>
              <a:t>partecipanti</a:t>
            </a:r>
            <a:r>
              <a:rPr dirty="0"/>
              <a:t> (</a:t>
            </a:r>
            <a:r>
              <a:rPr dirty="0" err="1"/>
              <a:t>anche</a:t>
            </a:r>
            <a:r>
              <a:rPr dirty="0"/>
              <a:t> di </a:t>
            </a:r>
            <a:r>
              <a:rPr dirty="0" err="1"/>
              <a:t>minoranza</a:t>
            </a:r>
            <a:r>
              <a:rPr dirty="0"/>
              <a:t>) </a:t>
            </a:r>
            <a:r>
              <a:rPr dirty="0" err="1"/>
              <a:t>devono</a:t>
            </a:r>
            <a:r>
              <a:rPr dirty="0"/>
              <a:t> </a:t>
            </a:r>
            <a:r>
              <a:rPr dirty="0" err="1"/>
              <a:t>avere</a:t>
            </a:r>
            <a:r>
              <a:rPr lang="it-IT" dirty="0"/>
              <a:t> </a:t>
            </a:r>
            <a:r>
              <a:rPr dirty="0"/>
              <a:t>influenza tale da </a:t>
            </a:r>
            <a:r>
              <a:rPr dirty="0" err="1"/>
              <a:t>poter</a:t>
            </a:r>
            <a:r>
              <a:rPr dirty="0"/>
              <a:t> </a:t>
            </a:r>
            <a:r>
              <a:rPr dirty="0" err="1"/>
              <a:t>orientare</a:t>
            </a:r>
            <a:r>
              <a:rPr dirty="0"/>
              <a:t> </a:t>
            </a:r>
            <a:r>
              <a:rPr dirty="0" err="1"/>
              <a:t>decisioni</a:t>
            </a:r>
            <a:r>
              <a:rPr dirty="0"/>
              <a:t> </a:t>
            </a:r>
            <a:r>
              <a:rPr dirty="0" err="1"/>
              <a:t>strategiche</a:t>
            </a:r>
            <a:r>
              <a:rPr dirty="0"/>
              <a:t> e operative d</a:t>
            </a:r>
            <a:r>
              <a:rPr lang="it-IT" dirty="0"/>
              <a:t>i</a:t>
            </a:r>
            <a:r>
              <a:rPr dirty="0"/>
              <a:t> Società</a:t>
            </a:r>
            <a:r>
              <a:rPr lang="it-IT" dirty="0"/>
              <a:t> </a:t>
            </a:r>
            <a:r>
              <a:rPr dirty="0" err="1"/>
              <a:t>partecipata</a:t>
            </a:r>
            <a:r>
              <a:rPr dirty="0"/>
              <a:t>, in </a:t>
            </a:r>
            <a:r>
              <a:rPr dirty="0" err="1"/>
              <a:t>similitudine</a:t>
            </a:r>
            <a:r>
              <a:rPr dirty="0"/>
              <a:t> (</a:t>
            </a:r>
            <a:r>
              <a:rPr dirty="0" err="1"/>
              <a:t>che</a:t>
            </a:r>
            <a:r>
              <a:rPr dirty="0"/>
              <a:t> non è </a:t>
            </a:r>
            <a:r>
              <a:rPr dirty="0" err="1"/>
              <a:t>perfetta</a:t>
            </a:r>
            <a:r>
              <a:rPr dirty="0"/>
              <a:t> </a:t>
            </a:r>
            <a:r>
              <a:rPr dirty="0" err="1"/>
              <a:t>uguaglianza</a:t>
            </a:r>
            <a:r>
              <a:rPr dirty="0"/>
              <a:t>, come </a:t>
            </a:r>
            <a:r>
              <a:rPr dirty="0" err="1"/>
              <a:t>rilevato</a:t>
            </a:r>
            <a:r>
              <a:rPr dirty="0"/>
              <a:t> da</a:t>
            </a:r>
            <a:r>
              <a:rPr lang="it-IT" dirty="0"/>
              <a:t> </a:t>
            </a:r>
            <a:r>
              <a:rPr dirty="0" err="1"/>
              <a:t>giurisprudenza</a:t>
            </a:r>
            <a:r>
              <a:rPr dirty="0"/>
              <a:t> Corte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conti</a:t>
            </a:r>
            <a:r>
              <a:rPr dirty="0"/>
              <a:t>) di </a:t>
            </a:r>
            <a:r>
              <a:rPr dirty="0" err="1"/>
              <a:t>unità</a:t>
            </a:r>
            <a:r>
              <a:rPr dirty="0"/>
              <a:t> interna, </a:t>
            </a:r>
            <a:r>
              <a:rPr dirty="0" err="1"/>
              <a:t>ponendo</a:t>
            </a:r>
            <a:r>
              <a:rPr dirty="0"/>
              <a:t> un </a:t>
            </a:r>
            <a:r>
              <a:rPr dirty="0" err="1"/>
              <a:t>tipo</a:t>
            </a:r>
            <a:r>
              <a:rPr dirty="0"/>
              <a:t> di </a:t>
            </a:r>
            <a:r>
              <a:rPr dirty="0" err="1"/>
              <a:t>controllo</a:t>
            </a:r>
            <a:r>
              <a:rPr dirty="0"/>
              <a:t> </a:t>
            </a:r>
            <a:r>
              <a:rPr dirty="0" err="1"/>
              <a:t>che</a:t>
            </a:r>
            <a:r>
              <a:rPr dirty="0"/>
              <a:t> </a:t>
            </a:r>
            <a:r>
              <a:rPr dirty="0" err="1"/>
              <a:t>può</a:t>
            </a:r>
            <a:r>
              <a:rPr lang="it-IT" dirty="0"/>
              <a:t> essere esercitato sia in fase di programmazione e pianificazione, verificando la coerenza degli atti della società rispetto a indirizzi di ente, sia in fase di gestione, monitorando attività e  risultati.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endParaRPr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3B4DBC86-118E-E702-E8C4-0C7C7EE83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1B81CA5-7B39-3A22-E06E-224F1CA01FB9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2773512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312" y="91440"/>
            <a:ext cx="1197851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4000" dirty="0"/>
              <a:t>C</a:t>
            </a:r>
            <a:r>
              <a:rPr sz="4000" dirty="0" err="1"/>
              <a:t>ontrollo</a:t>
            </a:r>
            <a:r>
              <a:rPr sz="4000" dirty="0"/>
              <a:t> </a:t>
            </a:r>
            <a:r>
              <a:rPr sz="4000" dirty="0" err="1"/>
              <a:t>pubblico</a:t>
            </a:r>
            <a:r>
              <a:rPr sz="4000" dirty="0"/>
              <a:t> di </a:t>
            </a:r>
            <a:r>
              <a:rPr sz="4000" dirty="0" err="1"/>
              <a:t>una</a:t>
            </a:r>
            <a:r>
              <a:rPr sz="4000" dirty="0"/>
              <a:t> </a:t>
            </a:r>
            <a:r>
              <a:rPr sz="4000" dirty="0" err="1"/>
              <a:t>società</a:t>
            </a:r>
            <a:r>
              <a:rPr lang="it-IT" sz="4000" dirty="0"/>
              <a:t>:</a:t>
            </a:r>
            <a:r>
              <a:rPr sz="4000" dirty="0"/>
              <a:t> </a:t>
            </a:r>
            <a:r>
              <a:rPr sz="4000" dirty="0" err="1"/>
              <a:t>situazione</a:t>
            </a:r>
            <a:r>
              <a:rPr sz="4000" dirty="0"/>
              <a:t> in cui </a:t>
            </a:r>
            <a:r>
              <a:rPr sz="4000" dirty="0" err="1"/>
              <a:t>una</a:t>
            </a:r>
            <a:r>
              <a:rPr sz="4000" dirty="0"/>
              <a:t> o</a:t>
            </a:r>
            <a:r>
              <a:rPr lang="it-IT" sz="4000" dirty="0"/>
              <a:t> </a:t>
            </a:r>
            <a:r>
              <a:rPr sz="4000" dirty="0" err="1"/>
              <a:t>più</a:t>
            </a:r>
            <a:r>
              <a:rPr sz="4000" dirty="0"/>
              <a:t> </a:t>
            </a:r>
            <a:r>
              <a:rPr sz="4000" dirty="0" err="1"/>
              <a:t>Amministrazioni</a:t>
            </a:r>
            <a:r>
              <a:rPr sz="4000" dirty="0"/>
              <a:t> </a:t>
            </a:r>
            <a:r>
              <a:rPr sz="4000" dirty="0" err="1"/>
              <a:t>pubbliche</a:t>
            </a:r>
            <a:r>
              <a:rPr sz="4000" dirty="0"/>
              <a:t> </a:t>
            </a:r>
            <a:r>
              <a:rPr sz="4000" dirty="0" err="1"/>
              <a:t>esercitano</a:t>
            </a:r>
            <a:r>
              <a:rPr sz="4000" dirty="0"/>
              <a:t> </a:t>
            </a:r>
            <a:r>
              <a:rPr sz="4000" dirty="0" err="1"/>
              <a:t>un'influenza</a:t>
            </a:r>
            <a:r>
              <a:rPr sz="4000" dirty="0"/>
              <a:t> </a:t>
            </a:r>
            <a:r>
              <a:rPr sz="4000" dirty="0" err="1"/>
              <a:t>dominante</a:t>
            </a:r>
            <a:r>
              <a:rPr sz="4000" dirty="0"/>
              <a:t>, in cui </a:t>
            </a:r>
            <a:r>
              <a:rPr sz="4000" dirty="0" err="1"/>
              <a:t>si</a:t>
            </a:r>
            <a:r>
              <a:rPr sz="4000" dirty="0"/>
              <a:t> </a:t>
            </a:r>
            <a:r>
              <a:rPr sz="4000" dirty="0" err="1"/>
              <a:t>realizza</a:t>
            </a:r>
            <a:r>
              <a:rPr sz="4000" dirty="0"/>
              <a:t> </a:t>
            </a:r>
            <a:r>
              <a:rPr sz="4000" dirty="0" err="1"/>
              <a:t>controllo</a:t>
            </a:r>
            <a:r>
              <a:rPr sz="4000" dirty="0"/>
              <a:t> e </a:t>
            </a:r>
            <a:r>
              <a:rPr sz="4000" dirty="0" err="1"/>
              <a:t>indirizzo</a:t>
            </a:r>
            <a:r>
              <a:rPr sz="4000" dirty="0"/>
              <a:t> </a:t>
            </a:r>
            <a:r>
              <a:rPr sz="4000" dirty="0" err="1"/>
              <a:t>delle</a:t>
            </a:r>
            <a:r>
              <a:rPr sz="4000" dirty="0"/>
              <a:t> </a:t>
            </a:r>
            <a:r>
              <a:rPr sz="4000" dirty="0" err="1"/>
              <a:t>decisioni</a:t>
            </a:r>
            <a:r>
              <a:rPr sz="4000" dirty="0"/>
              <a:t> </a:t>
            </a:r>
            <a:r>
              <a:rPr sz="4000" dirty="0" err="1"/>
              <a:t>aziendali</a:t>
            </a:r>
            <a:endParaRPr sz="4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4000" dirty="0"/>
              <a:t>I</a:t>
            </a:r>
            <a:r>
              <a:rPr sz="4000" dirty="0" err="1"/>
              <a:t>nfluenza</a:t>
            </a:r>
            <a:r>
              <a:rPr sz="4000" dirty="0"/>
              <a:t> </a:t>
            </a:r>
            <a:r>
              <a:rPr sz="4000" dirty="0" err="1"/>
              <a:t>dominante</a:t>
            </a:r>
            <a:r>
              <a:rPr lang="it-IT" sz="4000" dirty="0"/>
              <a:t>:</a:t>
            </a:r>
            <a:r>
              <a:rPr sz="4000" dirty="0"/>
              <a:t> </a:t>
            </a:r>
            <a:r>
              <a:rPr sz="4000" dirty="0" err="1"/>
              <a:t>attraverso</a:t>
            </a:r>
            <a:r>
              <a:rPr lang="it-IT" sz="4000" dirty="0"/>
              <a:t> </a:t>
            </a:r>
            <a:r>
              <a:rPr sz="4000" dirty="0"/>
              <a:t>la </a:t>
            </a:r>
            <a:r>
              <a:rPr sz="4000" dirty="0" err="1"/>
              <a:t>detenzione</a:t>
            </a:r>
            <a:r>
              <a:rPr sz="4000" dirty="0"/>
              <a:t> d</a:t>
            </a:r>
            <a:r>
              <a:rPr lang="it-IT" sz="4000" dirty="0"/>
              <a:t>i</a:t>
            </a:r>
            <a:r>
              <a:rPr sz="4000" dirty="0"/>
              <a:t> </a:t>
            </a:r>
            <a:r>
              <a:rPr sz="4000" dirty="0" err="1"/>
              <a:t>maggioranza</a:t>
            </a:r>
            <a:r>
              <a:rPr sz="4000" dirty="0"/>
              <a:t> </a:t>
            </a:r>
            <a:r>
              <a:rPr sz="4000" dirty="0" err="1"/>
              <a:t>voti</a:t>
            </a:r>
            <a:r>
              <a:rPr sz="4000" dirty="0"/>
              <a:t> </a:t>
            </a:r>
            <a:r>
              <a:rPr lang="it-IT" sz="4000" dirty="0"/>
              <a:t>in</a:t>
            </a:r>
            <a:r>
              <a:rPr sz="4000" dirty="0"/>
              <a:t> </a:t>
            </a:r>
            <a:r>
              <a:rPr sz="4000" dirty="0" err="1"/>
              <a:t>Assemblea</a:t>
            </a:r>
            <a:r>
              <a:rPr sz="4000" dirty="0"/>
              <a:t> </a:t>
            </a:r>
            <a:r>
              <a:rPr sz="4000" dirty="0" err="1"/>
              <a:t>ordinaria</a:t>
            </a:r>
            <a:endParaRPr lang="it-IT" sz="4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4000" dirty="0"/>
              <a:t>OVVERO</a:t>
            </a:r>
            <a:r>
              <a:rPr sz="4000" dirty="0"/>
              <a:t>  </a:t>
            </a:r>
            <a:r>
              <a:rPr sz="4000" dirty="0" err="1"/>
              <a:t>altri</a:t>
            </a:r>
            <a:r>
              <a:rPr sz="4000" dirty="0"/>
              <a:t> </a:t>
            </a:r>
            <a:r>
              <a:rPr sz="4000" dirty="0" err="1"/>
              <a:t>mezzi</a:t>
            </a:r>
            <a:r>
              <a:rPr sz="4000" dirty="0"/>
              <a:t> </a:t>
            </a:r>
            <a:r>
              <a:rPr sz="4000" dirty="0" err="1"/>
              <a:t>che</a:t>
            </a:r>
            <a:r>
              <a:rPr lang="it-IT" sz="4000" dirty="0"/>
              <a:t> </a:t>
            </a:r>
            <a:r>
              <a:rPr sz="4000" dirty="0" err="1"/>
              <a:t>permettono</a:t>
            </a:r>
            <a:r>
              <a:rPr sz="4000" dirty="0"/>
              <a:t> di </a:t>
            </a:r>
            <a:r>
              <a:rPr sz="4000" dirty="0" err="1"/>
              <a:t>indirizzare</a:t>
            </a:r>
            <a:r>
              <a:rPr sz="4000" dirty="0"/>
              <a:t> </a:t>
            </a:r>
            <a:r>
              <a:rPr sz="4000" dirty="0" err="1"/>
              <a:t>significativamente</a:t>
            </a:r>
            <a:r>
              <a:rPr sz="4000" dirty="0"/>
              <a:t> </a:t>
            </a:r>
            <a:r>
              <a:rPr sz="4000" dirty="0" err="1"/>
              <a:t>scelte</a:t>
            </a:r>
            <a:r>
              <a:rPr sz="4000" dirty="0"/>
              <a:t> </a:t>
            </a:r>
            <a:r>
              <a:rPr sz="4000" dirty="0" err="1"/>
              <a:t>strategiche</a:t>
            </a:r>
            <a:r>
              <a:rPr sz="4000" dirty="0"/>
              <a:t> e </a:t>
            </a:r>
            <a:r>
              <a:rPr sz="4000" dirty="0" err="1"/>
              <a:t>finanziarie</a:t>
            </a:r>
            <a:r>
              <a:rPr sz="4000" dirty="0"/>
              <a:t> </a:t>
            </a:r>
            <a:r>
              <a:rPr sz="4000" dirty="0" err="1"/>
              <a:t>della</a:t>
            </a:r>
            <a:r>
              <a:rPr sz="4000" dirty="0"/>
              <a:t> Società</a:t>
            </a:r>
          </a:p>
        </p:txBody>
      </p:sp>
      <p:pic>
        <p:nvPicPr>
          <p:cNvPr id="3" name="Picture 2" descr="bilancia Giustizi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45" y="640080"/>
            <a:ext cx="11951335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In ultima </a:t>
            </a:r>
            <a:r>
              <a:rPr sz="2000" dirty="0" err="1"/>
              <a:t>analisi</a:t>
            </a:r>
            <a:r>
              <a:rPr lang="it-IT" sz="2000" dirty="0"/>
              <a:t>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analogo</a:t>
            </a:r>
            <a:r>
              <a:rPr sz="2000" dirty="0"/>
              <a:t> </a:t>
            </a:r>
            <a:r>
              <a:rPr sz="2000" dirty="0" err="1"/>
              <a:t>deve</a:t>
            </a:r>
            <a:r>
              <a:rPr sz="2000" dirty="0"/>
              <a:t> </a:t>
            </a:r>
            <a:r>
              <a:rPr sz="2000" dirty="0" err="1"/>
              <a:t>costituire</a:t>
            </a:r>
            <a:r>
              <a:rPr sz="2000" dirty="0"/>
              <a:t> </a:t>
            </a:r>
            <a:r>
              <a:rPr sz="2000" dirty="0" err="1"/>
              <a:t>sintesi</a:t>
            </a:r>
            <a:r>
              <a:rPr sz="2000" dirty="0"/>
              <a:t> </a:t>
            </a:r>
            <a:r>
              <a:rPr sz="2000" dirty="0" err="1"/>
              <a:t>fra</a:t>
            </a:r>
            <a:r>
              <a:rPr sz="2000" dirty="0"/>
              <a:t> </a:t>
            </a:r>
            <a:r>
              <a:rPr sz="2000" dirty="0" err="1"/>
              <a:t>potere</a:t>
            </a:r>
            <a:r>
              <a:rPr sz="2000" dirty="0"/>
              <a:t> </a:t>
            </a:r>
            <a:r>
              <a:rPr sz="2000" dirty="0" err="1"/>
              <a:t>direzionale</a:t>
            </a:r>
            <a:r>
              <a:rPr lang="it-IT" sz="2000" dirty="0"/>
              <a:t> </a:t>
            </a:r>
            <a:r>
              <a:rPr sz="2000" dirty="0"/>
              <a:t>d</a:t>
            </a:r>
            <a:r>
              <a:rPr lang="it-IT" sz="2000" dirty="0"/>
              <a:t>i </a:t>
            </a:r>
            <a:r>
              <a:rPr sz="2000" dirty="0" err="1"/>
              <a:t>ente</a:t>
            </a:r>
            <a:r>
              <a:rPr sz="2000" dirty="0"/>
              <a:t> socio e </a:t>
            </a:r>
            <a:r>
              <a:rPr sz="2000" dirty="0" err="1"/>
              <a:t>autonomia</a:t>
            </a:r>
            <a:r>
              <a:rPr sz="2000" dirty="0"/>
              <a:t> </a:t>
            </a:r>
            <a:r>
              <a:rPr sz="2000" dirty="0" err="1"/>
              <a:t>gestionale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sz="2000" dirty="0"/>
              <a:t> (</a:t>
            </a:r>
            <a:r>
              <a:rPr sz="2000" dirty="0" err="1"/>
              <a:t>cfr</a:t>
            </a:r>
            <a:r>
              <a:rPr sz="2000" dirty="0"/>
              <a:t>., Sez. II app., sent. n. 373/2021)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C</a:t>
            </a:r>
            <a:r>
              <a:rPr sz="2000" dirty="0" err="1"/>
              <a:t>ontrollo</a:t>
            </a:r>
            <a:r>
              <a:rPr sz="2000" dirty="0"/>
              <a:t> </a:t>
            </a:r>
            <a:r>
              <a:rPr sz="2000" dirty="0" err="1"/>
              <a:t>analogo</a:t>
            </a:r>
            <a:r>
              <a:rPr sz="2000" dirty="0"/>
              <a:t> </a:t>
            </a:r>
            <a:r>
              <a:rPr sz="2000" dirty="0" err="1"/>
              <a:t>può</a:t>
            </a:r>
            <a:r>
              <a:rPr sz="2000" dirty="0"/>
              <a:t> </a:t>
            </a:r>
            <a:r>
              <a:rPr sz="2000" dirty="0" err="1"/>
              <a:t>essere</a:t>
            </a:r>
            <a:r>
              <a:rPr sz="2000" dirty="0"/>
              <a:t> </a:t>
            </a:r>
            <a:r>
              <a:rPr sz="2000" dirty="0" err="1"/>
              <a:t>diretto</a:t>
            </a:r>
            <a:r>
              <a:rPr sz="2000" dirty="0"/>
              <a:t>, </a:t>
            </a:r>
            <a:r>
              <a:rPr sz="2000" dirty="0" err="1"/>
              <a:t>quando</a:t>
            </a:r>
            <a:r>
              <a:rPr sz="2000" dirty="0"/>
              <a:t> </a:t>
            </a:r>
            <a:r>
              <a:rPr sz="2000" dirty="0" err="1"/>
              <a:t>ente</a:t>
            </a:r>
            <a:r>
              <a:rPr sz="2000" dirty="0"/>
              <a:t> </a:t>
            </a:r>
            <a:r>
              <a:rPr sz="2000" dirty="0" err="1"/>
              <a:t>esercita</a:t>
            </a:r>
            <a:r>
              <a:rPr sz="2000" dirty="0"/>
              <a:t>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direttamente</a:t>
            </a:r>
            <a:r>
              <a:rPr sz="2000" dirty="0"/>
              <a:t> </a:t>
            </a:r>
            <a:r>
              <a:rPr sz="2000" dirty="0" err="1"/>
              <a:t>su</a:t>
            </a:r>
            <a:r>
              <a:rPr lang="it-IT" sz="2000" dirty="0"/>
              <a:t> </a:t>
            </a:r>
            <a:r>
              <a:rPr sz="2000" dirty="0" err="1"/>
              <a:t>società</a:t>
            </a:r>
            <a:r>
              <a:rPr sz="2000" dirty="0"/>
              <a:t>, o </a:t>
            </a:r>
            <a:r>
              <a:rPr sz="2000" dirty="0" err="1"/>
              <a:t>congiunto</a:t>
            </a:r>
            <a:r>
              <a:rPr sz="2000" dirty="0"/>
              <a:t>, </a:t>
            </a:r>
            <a:r>
              <a:rPr sz="2000" dirty="0" err="1"/>
              <a:t>quando</a:t>
            </a:r>
            <a:r>
              <a:rPr sz="2000" dirty="0"/>
              <a:t>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enti</a:t>
            </a:r>
            <a:r>
              <a:rPr sz="2000" dirty="0"/>
              <a:t> </a:t>
            </a:r>
            <a:r>
              <a:rPr sz="2000" dirty="0" err="1"/>
              <a:t>pubblici</a:t>
            </a:r>
            <a:r>
              <a:rPr sz="2000" dirty="0"/>
              <a:t> </a:t>
            </a:r>
            <a:r>
              <a:rPr sz="2000" dirty="0" err="1"/>
              <a:t>esercitano</a:t>
            </a:r>
            <a:r>
              <a:rPr sz="2000" dirty="0"/>
              <a:t>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insieme</a:t>
            </a:r>
            <a:r>
              <a:rPr sz="2000" dirty="0"/>
              <a:t> ; Consiglio di</a:t>
            </a:r>
            <a:r>
              <a:rPr lang="it-IT" sz="2000" dirty="0"/>
              <a:t> </a:t>
            </a:r>
            <a:r>
              <a:rPr sz="2000" dirty="0"/>
              <a:t>Stato ha </a:t>
            </a:r>
            <a:r>
              <a:rPr sz="2000" dirty="0" err="1"/>
              <a:t>chiarito</a:t>
            </a:r>
            <a:r>
              <a:rPr sz="2000" dirty="0"/>
              <a:t> (</a:t>
            </a:r>
            <a:r>
              <a:rPr sz="2000" dirty="0" err="1"/>
              <a:t>cfr</a:t>
            </a:r>
            <a:r>
              <a:rPr sz="2000" dirty="0"/>
              <a:t>. Sez. IV, sent. n. 416/2025 , cit.) </a:t>
            </a:r>
            <a:r>
              <a:rPr sz="2000" dirty="0" err="1"/>
              <a:t>condizioni</a:t>
            </a:r>
            <a:r>
              <a:rPr sz="2000" dirty="0"/>
              <a:t> per il</a:t>
            </a:r>
            <a:r>
              <a:rPr lang="it-IT" sz="2000" dirty="0"/>
              <a:t>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analogo</a:t>
            </a:r>
            <a:r>
              <a:rPr lang="it-IT" sz="2000" dirty="0"/>
              <a:t> </a:t>
            </a:r>
            <a:r>
              <a:rPr sz="2000" dirty="0" err="1"/>
              <a:t>congiunto</a:t>
            </a:r>
            <a:r>
              <a:rPr sz="2000" dirty="0"/>
              <a:t>, con </a:t>
            </a:r>
            <a:r>
              <a:rPr sz="2000" dirty="0" err="1"/>
              <a:t>specifico</a:t>
            </a:r>
            <a:r>
              <a:rPr sz="2000" dirty="0"/>
              <a:t> </a:t>
            </a:r>
            <a:r>
              <a:rPr sz="2000" dirty="0" err="1"/>
              <a:t>riferimento</a:t>
            </a:r>
            <a:r>
              <a:rPr sz="2000" dirty="0"/>
              <a:t> </a:t>
            </a:r>
            <a:r>
              <a:rPr sz="2000" dirty="0" err="1"/>
              <a:t>alla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sz="2000" dirty="0"/>
              <a:t> </a:t>
            </a:r>
            <a:r>
              <a:rPr sz="2000" dirty="0" err="1"/>
              <a:t>pluripartecipata</a:t>
            </a:r>
            <a:r>
              <a:rPr sz="2000" dirty="0"/>
              <a:t> , a </a:t>
            </a:r>
            <a:r>
              <a:rPr sz="2000" dirty="0" err="1"/>
              <a:t>valere</a:t>
            </a:r>
            <a:r>
              <a:rPr sz="2000" dirty="0"/>
              <a:t> </a:t>
            </a:r>
            <a:r>
              <a:rPr sz="2000" dirty="0" err="1"/>
              <a:t>anche</a:t>
            </a:r>
            <a:r>
              <a:rPr sz="2000" dirty="0"/>
              <a:t> per </a:t>
            </a:r>
            <a:r>
              <a:rPr sz="2000" dirty="0" err="1"/>
              <a:t>i</a:t>
            </a:r>
            <a:r>
              <a:rPr sz="2000" dirty="0"/>
              <a:t> </a:t>
            </a:r>
            <a:r>
              <a:rPr sz="2000" dirty="0" err="1"/>
              <a:t>soci</a:t>
            </a:r>
            <a:r>
              <a:rPr sz="2000" dirty="0"/>
              <a:t> in</a:t>
            </a:r>
            <a:r>
              <a:rPr lang="it-IT" sz="2000" dirty="0"/>
              <a:t> </a:t>
            </a:r>
            <a:r>
              <a:rPr sz="2000" dirty="0" err="1"/>
              <a:t>possesso</a:t>
            </a:r>
            <a:r>
              <a:rPr sz="2000" dirty="0"/>
              <a:t> </a:t>
            </a:r>
            <a:r>
              <a:rPr sz="2000" dirty="0" err="1"/>
              <a:t>azionario</a:t>
            </a:r>
            <a:r>
              <a:rPr sz="2000" dirty="0"/>
              <a:t> di </a:t>
            </a:r>
            <a:r>
              <a:rPr sz="2000" dirty="0" err="1"/>
              <a:t>minoranza</a:t>
            </a:r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P</a:t>
            </a:r>
            <a:r>
              <a:rPr sz="2000" dirty="0" err="1"/>
              <a:t>rincipi</a:t>
            </a:r>
            <a:r>
              <a:rPr sz="2000" dirty="0"/>
              <a:t> </a:t>
            </a:r>
            <a:r>
              <a:rPr sz="2000" dirty="0" err="1"/>
              <a:t>sopraesposti</a:t>
            </a:r>
            <a:r>
              <a:rPr sz="2000" dirty="0"/>
              <a:t> </a:t>
            </a:r>
            <a:r>
              <a:rPr sz="2000" dirty="0" err="1"/>
              <a:t>implicano</a:t>
            </a:r>
            <a:r>
              <a:rPr sz="2000" dirty="0"/>
              <a:t> </a:t>
            </a:r>
            <a:r>
              <a:rPr sz="2000" dirty="0" err="1"/>
              <a:t>previsione</a:t>
            </a:r>
            <a:r>
              <a:rPr sz="2000" dirty="0"/>
              <a:t>, </a:t>
            </a:r>
            <a:r>
              <a:rPr lang="it-IT" sz="2000" dirty="0"/>
              <a:t>in</a:t>
            </a:r>
            <a:r>
              <a:rPr sz="2000" dirty="0"/>
              <a:t> Statuto </a:t>
            </a:r>
            <a:r>
              <a:rPr sz="2000" dirty="0" err="1"/>
              <a:t>societario</a:t>
            </a:r>
            <a:r>
              <a:rPr sz="2000" dirty="0"/>
              <a:t>, di </a:t>
            </a:r>
            <a:r>
              <a:rPr sz="2000" dirty="0" err="1"/>
              <a:t>strutture</a:t>
            </a:r>
            <a:r>
              <a:rPr sz="2000" dirty="0"/>
              <a:t> </a:t>
            </a:r>
            <a:r>
              <a:rPr sz="2000" dirty="0" err="1"/>
              <a:t>idonee</a:t>
            </a:r>
            <a:r>
              <a:rPr sz="2000" dirty="0"/>
              <a:t> a</a:t>
            </a:r>
            <a:r>
              <a:rPr lang="it-IT" sz="2000" dirty="0"/>
              <a:t> </a:t>
            </a:r>
            <a:r>
              <a:rPr sz="2000" dirty="0" err="1"/>
              <a:t>assicurare</a:t>
            </a:r>
            <a:r>
              <a:rPr sz="2000" dirty="0"/>
              <a:t>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ciascun</a:t>
            </a:r>
            <a:r>
              <a:rPr sz="2000" dirty="0"/>
              <a:t> </a:t>
            </a:r>
            <a:r>
              <a:rPr sz="2000" dirty="0" err="1"/>
              <a:t>ente</a:t>
            </a:r>
            <a:r>
              <a:rPr sz="2000" dirty="0"/>
              <a:t> </a:t>
            </a:r>
            <a:r>
              <a:rPr sz="2000" dirty="0" err="1"/>
              <a:t>partecipante</a:t>
            </a:r>
            <a:r>
              <a:rPr sz="2000" dirty="0"/>
              <a:t> </a:t>
            </a:r>
            <a:r>
              <a:rPr sz="2000" dirty="0" err="1"/>
              <a:t>sia</a:t>
            </a:r>
            <a:r>
              <a:rPr sz="2000" dirty="0"/>
              <a:t> in </a:t>
            </a:r>
            <a:r>
              <a:rPr sz="2000" dirty="0" err="1"/>
              <a:t>grado</a:t>
            </a:r>
            <a:r>
              <a:rPr sz="2000" dirty="0"/>
              <a:t> di </a:t>
            </a:r>
            <a:r>
              <a:rPr sz="2000" dirty="0" err="1"/>
              <a:t>controllare</a:t>
            </a:r>
            <a:r>
              <a:rPr sz="2000" dirty="0"/>
              <a:t> </a:t>
            </a:r>
            <a:r>
              <a:rPr sz="2000" dirty="0" err="1"/>
              <a:t>attività</a:t>
            </a:r>
            <a:r>
              <a:rPr sz="2000" dirty="0"/>
              <a:t> d</a:t>
            </a:r>
            <a:r>
              <a:rPr lang="it-IT" sz="2000" dirty="0"/>
              <a:t>i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lang="it-IT" sz="2000" dirty="0"/>
              <a:t> </a:t>
            </a:r>
            <a:r>
              <a:rPr sz="2000" dirty="0" err="1"/>
              <a:t>controllata</a:t>
            </a:r>
            <a:r>
              <a:rPr sz="2000" dirty="0"/>
              <a:t> (</a:t>
            </a:r>
            <a:r>
              <a:rPr sz="2000" dirty="0" err="1"/>
              <a:t>anche</a:t>
            </a:r>
            <a:r>
              <a:rPr sz="2000" dirty="0"/>
              <a:t> </a:t>
            </a:r>
            <a:r>
              <a:rPr sz="2000" dirty="0" err="1"/>
              <a:t>attraverso</a:t>
            </a:r>
            <a:r>
              <a:rPr sz="2000" dirty="0"/>
              <a:t> </a:t>
            </a:r>
            <a:r>
              <a:rPr sz="2000" dirty="0" err="1"/>
              <a:t>costituzione</a:t>
            </a:r>
            <a:r>
              <a:rPr sz="2000" dirty="0"/>
              <a:t>, con </a:t>
            </a:r>
            <a:r>
              <a:rPr sz="2000" dirty="0" err="1"/>
              <a:t>apposita</a:t>
            </a:r>
            <a:r>
              <a:rPr sz="2000" dirty="0"/>
              <a:t> </a:t>
            </a:r>
            <a:r>
              <a:rPr sz="2000" dirty="0" err="1"/>
              <a:t>convenzione</a:t>
            </a:r>
            <a:r>
              <a:rPr sz="2000" dirty="0"/>
              <a:t> ai sensi d</a:t>
            </a:r>
            <a:r>
              <a:rPr lang="it-IT" sz="2000" dirty="0"/>
              <a:t>i </a:t>
            </a:r>
            <a:r>
              <a:rPr sz="2000" dirty="0"/>
              <a:t>art. 30</a:t>
            </a:r>
            <a:r>
              <a:rPr lang="it-IT" sz="2000" dirty="0"/>
              <a:t> </a:t>
            </a:r>
            <a:r>
              <a:rPr sz="2000" dirty="0"/>
              <a:t>TUEL, di </a:t>
            </a:r>
            <a:r>
              <a:rPr sz="2000" dirty="0" err="1"/>
              <a:t>ufficio</a:t>
            </a:r>
            <a:r>
              <a:rPr sz="2000" dirty="0"/>
              <a:t> </a:t>
            </a:r>
            <a:r>
              <a:rPr sz="2000" dirty="0" err="1"/>
              <a:t>comune</a:t>
            </a:r>
            <a:r>
              <a:rPr sz="2000" dirty="0"/>
              <a:t> </a:t>
            </a:r>
            <a:r>
              <a:rPr sz="2000" dirty="0" err="1"/>
              <a:t>incaricato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consultazione</a:t>
            </a:r>
            <a:r>
              <a:rPr sz="2000" dirty="0"/>
              <a:t> e del </a:t>
            </a:r>
            <a:r>
              <a:rPr sz="2000" dirty="0" err="1"/>
              <a:t>coordinamento</a:t>
            </a:r>
            <a:r>
              <a:rPr sz="2000" dirty="0"/>
              <a:t> </a:t>
            </a:r>
            <a:r>
              <a:rPr sz="2000" dirty="0" err="1"/>
              <a:t>dei</a:t>
            </a:r>
            <a:r>
              <a:rPr sz="2000" dirty="0"/>
              <a:t> </a:t>
            </a:r>
            <a:r>
              <a:rPr sz="2000" dirty="0" err="1"/>
              <a:t>soci</a:t>
            </a:r>
            <a:r>
              <a:rPr lang="it-IT" sz="2000" dirty="0"/>
              <a:t> </a:t>
            </a:r>
            <a:r>
              <a:rPr sz="2000" dirty="0" err="1"/>
              <a:t>coinvolti</a:t>
            </a:r>
            <a:r>
              <a:rPr sz="2000" dirty="0"/>
              <a:t>, in vista </a:t>
            </a:r>
            <a:r>
              <a:rPr sz="2000" dirty="0" err="1"/>
              <a:t>dell’approvazione</a:t>
            </a:r>
            <a:r>
              <a:rPr sz="2000" dirty="0"/>
              <a:t> </a:t>
            </a:r>
            <a:r>
              <a:rPr sz="2000" dirty="0" err="1"/>
              <a:t>degli</a:t>
            </a:r>
            <a:r>
              <a:rPr sz="2000" dirty="0"/>
              <a:t> </a:t>
            </a:r>
            <a:r>
              <a:rPr sz="2000" dirty="0" err="1"/>
              <a:t>atti</a:t>
            </a:r>
            <a:r>
              <a:rPr sz="2000" dirty="0"/>
              <a:t> </a:t>
            </a:r>
            <a:r>
              <a:rPr sz="2000" dirty="0" err="1"/>
              <a:t>fondamentali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vita </a:t>
            </a:r>
            <a:r>
              <a:rPr sz="2000" dirty="0" err="1"/>
              <a:t>sociale</a:t>
            </a:r>
            <a:r>
              <a:rPr sz="2000" dirty="0"/>
              <a:t> - </a:t>
            </a:r>
            <a:r>
              <a:rPr sz="2000" dirty="0" err="1"/>
              <a:t>cfr</a:t>
            </a:r>
            <a:r>
              <a:rPr sz="2000" dirty="0"/>
              <a:t>. Cass .,</a:t>
            </a:r>
            <a:r>
              <a:rPr lang="it-IT" sz="2000" dirty="0"/>
              <a:t> </a:t>
            </a:r>
            <a:r>
              <a:rPr sz="2000" dirty="0"/>
              <a:t>SS.UU., ord. n. 18623/2024)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P</a:t>
            </a:r>
            <a:r>
              <a:rPr sz="2000" dirty="0" err="1"/>
              <a:t>ercorsi</a:t>
            </a:r>
            <a:r>
              <a:rPr sz="2000" dirty="0"/>
              <a:t> di </a:t>
            </a:r>
            <a:r>
              <a:rPr sz="2000" dirty="0" err="1"/>
              <a:t>allontanamento</a:t>
            </a:r>
            <a:r>
              <a:rPr sz="2000" dirty="0"/>
              <a:t> dal </a:t>
            </a:r>
            <a:r>
              <a:rPr sz="2000" dirty="0" err="1"/>
              <a:t>soddisfacimento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 </a:t>
            </a:r>
            <a:r>
              <a:rPr sz="2000" dirty="0" err="1"/>
              <a:t>finalità</a:t>
            </a:r>
            <a:r>
              <a:rPr sz="2000" dirty="0"/>
              <a:t>, </a:t>
            </a:r>
            <a:r>
              <a:rPr lang="it-IT" sz="2000" dirty="0"/>
              <a:t>in</a:t>
            </a:r>
            <a:r>
              <a:rPr sz="2000" dirty="0"/>
              <a:t> </a:t>
            </a:r>
            <a:r>
              <a:rPr sz="2000" dirty="0" err="1"/>
              <a:t>riflessioni</a:t>
            </a:r>
            <a:r>
              <a:rPr lang="it-IT" sz="2000" dirty="0"/>
              <a:t> </a:t>
            </a:r>
            <a:r>
              <a:rPr sz="2000" dirty="0"/>
              <a:t>sopra </a:t>
            </a:r>
            <a:r>
              <a:rPr sz="2000" dirty="0" err="1"/>
              <a:t>menzionate</a:t>
            </a:r>
            <a:r>
              <a:rPr sz="2000" dirty="0"/>
              <a:t>  (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vedano</a:t>
            </a:r>
            <a:r>
              <a:rPr sz="2000" dirty="0"/>
              <a:t> </a:t>
            </a:r>
            <a:r>
              <a:rPr sz="2000" dirty="0" err="1"/>
              <a:t>i</a:t>
            </a:r>
            <a:r>
              <a:rPr sz="2000" dirty="0"/>
              <a:t> </a:t>
            </a:r>
            <a:r>
              <a:rPr sz="2000" dirty="0" err="1"/>
              <a:t>casi</a:t>
            </a:r>
            <a:r>
              <a:rPr sz="2000" dirty="0"/>
              <a:t>, </a:t>
            </a:r>
            <a:r>
              <a:rPr sz="2000" dirty="0" err="1"/>
              <a:t>peraltro</a:t>
            </a:r>
            <a:r>
              <a:rPr sz="2000" dirty="0"/>
              <a:t> </a:t>
            </a:r>
            <a:r>
              <a:rPr sz="2000" dirty="0" err="1"/>
              <a:t>fra</a:t>
            </a:r>
            <a:r>
              <a:rPr sz="2000" dirty="0"/>
              <a:t> loro molto </a:t>
            </a:r>
            <a:r>
              <a:rPr sz="2000" dirty="0" err="1"/>
              <a:t>differenti</a:t>
            </a:r>
            <a:r>
              <a:rPr sz="2000" dirty="0"/>
              <a:t>, di </a:t>
            </a:r>
            <a:r>
              <a:rPr sz="2000" dirty="0" err="1"/>
              <a:t>Autobrennero</a:t>
            </a:r>
            <a:r>
              <a:rPr sz="2000" dirty="0"/>
              <a:t> e</a:t>
            </a:r>
            <a:r>
              <a:rPr lang="it-IT" sz="2000" dirty="0"/>
              <a:t> </a:t>
            </a:r>
            <a:r>
              <a:rPr sz="2000" dirty="0"/>
              <a:t>SETA), </a:t>
            </a:r>
            <a:r>
              <a:rPr sz="2000" dirty="0" err="1"/>
              <a:t>sono</a:t>
            </a:r>
            <a:r>
              <a:rPr sz="2000" dirty="0"/>
              <a:t> sempre da </a:t>
            </a:r>
            <a:r>
              <a:rPr sz="2000" dirty="0" err="1"/>
              <a:t>ricondurre</a:t>
            </a:r>
            <a:r>
              <a:rPr sz="2000" dirty="0"/>
              <a:t> a </a:t>
            </a:r>
            <a:r>
              <a:rPr sz="2000" dirty="0" err="1"/>
              <a:t>carenze</a:t>
            </a:r>
            <a:r>
              <a:rPr sz="2000" dirty="0"/>
              <a:t> </a:t>
            </a:r>
            <a:r>
              <a:rPr sz="2000" dirty="0" err="1"/>
              <a:t>nella</a:t>
            </a:r>
            <a:r>
              <a:rPr sz="2000" dirty="0"/>
              <a:t> </a:t>
            </a:r>
            <a:r>
              <a:rPr sz="2000" dirty="0" err="1"/>
              <a:t>predisposizione</a:t>
            </a:r>
            <a:r>
              <a:rPr sz="2000" dirty="0"/>
              <a:t> </a:t>
            </a:r>
            <a:r>
              <a:rPr sz="2000" dirty="0" err="1"/>
              <a:t>degli</a:t>
            </a:r>
            <a:r>
              <a:rPr sz="2000" dirty="0"/>
              <a:t> </a:t>
            </a:r>
            <a:r>
              <a:rPr sz="2000" dirty="0" err="1"/>
              <a:t>Statuti</a:t>
            </a:r>
            <a:r>
              <a:rPr sz="2000" dirty="0"/>
              <a:t> </a:t>
            </a:r>
            <a:r>
              <a:rPr sz="2000" dirty="0" err="1"/>
              <a:t>societari</a:t>
            </a:r>
            <a:r>
              <a:rPr sz="2000" dirty="0"/>
              <a:t>,</a:t>
            </a:r>
            <a:r>
              <a:rPr lang="it-IT" sz="2000" dirty="0"/>
              <a:t> </a:t>
            </a:r>
            <a:r>
              <a:rPr sz="2000" dirty="0" err="1"/>
              <a:t>laddove</a:t>
            </a:r>
            <a:r>
              <a:rPr sz="2000" dirty="0"/>
              <a:t> </a:t>
            </a:r>
            <a:r>
              <a:rPr sz="2000" dirty="0" err="1"/>
              <a:t>questi</a:t>
            </a:r>
            <a:r>
              <a:rPr sz="2000" dirty="0"/>
              <a:t> </a:t>
            </a:r>
            <a:r>
              <a:rPr sz="2000" dirty="0" err="1"/>
              <a:t>ultimi</a:t>
            </a:r>
            <a:r>
              <a:rPr sz="2000" dirty="0"/>
              <a:t> non </a:t>
            </a:r>
            <a:r>
              <a:rPr sz="2000" dirty="0" err="1"/>
              <a:t>hanno</a:t>
            </a:r>
            <a:r>
              <a:rPr sz="2000" dirty="0"/>
              <a:t> </a:t>
            </a:r>
            <a:r>
              <a:rPr sz="2000" dirty="0" err="1"/>
              <a:t>posto</a:t>
            </a:r>
            <a:r>
              <a:rPr sz="2000" dirty="0"/>
              <a:t> </a:t>
            </a:r>
            <a:r>
              <a:rPr sz="2000" dirty="0" err="1"/>
              <a:t>chiari</a:t>
            </a:r>
            <a:r>
              <a:rPr sz="2000" dirty="0"/>
              <a:t> </a:t>
            </a:r>
            <a:r>
              <a:rPr sz="2000" dirty="0" err="1"/>
              <a:t>vincoli</a:t>
            </a:r>
            <a:r>
              <a:rPr sz="2000" dirty="0"/>
              <a:t> a </a:t>
            </a:r>
            <a:r>
              <a:rPr sz="2000" dirty="0" err="1"/>
              <a:t>possesso</a:t>
            </a:r>
            <a:r>
              <a:rPr sz="2000" dirty="0"/>
              <a:t> </a:t>
            </a:r>
            <a:r>
              <a:rPr sz="2000" dirty="0" err="1"/>
              <a:t>azionario</a:t>
            </a:r>
            <a:r>
              <a:rPr sz="2000" dirty="0"/>
              <a:t> (da </a:t>
            </a:r>
            <a:r>
              <a:rPr sz="2000" dirty="0" err="1"/>
              <a:t>riservare</a:t>
            </a:r>
            <a:r>
              <a:rPr sz="2000" dirty="0"/>
              <a:t> a</a:t>
            </a:r>
            <a:r>
              <a:rPr lang="it-IT" sz="2000" dirty="0"/>
              <a:t> </a:t>
            </a:r>
            <a:r>
              <a:rPr sz="2000" dirty="0" err="1"/>
              <a:t>determinati</a:t>
            </a:r>
            <a:r>
              <a:rPr sz="2000" dirty="0"/>
              <a:t> </a:t>
            </a:r>
            <a:r>
              <a:rPr sz="2000" dirty="0" err="1"/>
              <a:t>enti</a:t>
            </a:r>
            <a:r>
              <a:rPr sz="2000" dirty="0"/>
              <a:t> </a:t>
            </a:r>
            <a:r>
              <a:rPr sz="2000" dirty="0" err="1"/>
              <a:t>pubblici</a:t>
            </a:r>
            <a:r>
              <a:rPr sz="2000" dirty="0"/>
              <a:t>)  o non </a:t>
            </a:r>
            <a:r>
              <a:rPr sz="2000" dirty="0" err="1"/>
              <a:t>hanno</a:t>
            </a:r>
            <a:r>
              <a:rPr sz="2000" dirty="0"/>
              <a:t> </a:t>
            </a:r>
            <a:r>
              <a:rPr sz="2000" dirty="0" err="1"/>
              <a:t>espressamente</a:t>
            </a:r>
            <a:r>
              <a:rPr sz="2000" dirty="0"/>
              <a:t> </a:t>
            </a:r>
            <a:r>
              <a:rPr sz="2000" dirty="0" err="1"/>
              <a:t>evidenziato</a:t>
            </a:r>
            <a:r>
              <a:rPr sz="2000" dirty="0"/>
              <a:t> </a:t>
            </a:r>
            <a:r>
              <a:rPr sz="2000" dirty="0" err="1"/>
              <a:t>strutture</a:t>
            </a:r>
            <a:r>
              <a:rPr sz="2000" dirty="0"/>
              <a:t> </a:t>
            </a:r>
            <a:r>
              <a:rPr sz="2000" dirty="0" err="1"/>
              <a:t>preposte</a:t>
            </a:r>
            <a:r>
              <a:rPr sz="2000" dirty="0"/>
              <a:t> a</a:t>
            </a:r>
            <a:r>
              <a:rPr lang="it-IT" sz="2000" dirty="0"/>
              <a:t>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analogo</a:t>
            </a:r>
            <a:r>
              <a:rPr sz="2000" dirty="0"/>
              <a:t> 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A </a:t>
            </a:r>
            <a:r>
              <a:rPr sz="2000" dirty="0" err="1"/>
              <a:t>tali</a:t>
            </a:r>
            <a:r>
              <a:rPr sz="2000" dirty="0"/>
              <a:t> </a:t>
            </a:r>
            <a:r>
              <a:rPr sz="2000" dirty="0" err="1"/>
              <a:t>manifeste</a:t>
            </a:r>
            <a:r>
              <a:rPr sz="2000" dirty="0"/>
              <a:t> </a:t>
            </a:r>
            <a:r>
              <a:rPr sz="2000" dirty="0" err="1"/>
              <a:t>carenze</a:t>
            </a:r>
            <a:r>
              <a:rPr sz="2000" dirty="0"/>
              <a:t> normative </a:t>
            </a:r>
            <a:r>
              <a:rPr sz="2000" dirty="0" err="1"/>
              <a:t>si</a:t>
            </a:r>
            <a:r>
              <a:rPr sz="2000" dirty="0"/>
              <a:t> </a:t>
            </a:r>
            <a:r>
              <a:rPr sz="2000" dirty="0" err="1"/>
              <a:t>sono</a:t>
            </a:r>
            <a:r>
              <a:rPr sz="2000" dirty="0"/>
              <a:t> </a:t>
            </a:r>
            <a:r>
              <a:rPr sz="2000" dirty="0" err="1"/>
              <a:t>accompagnati</a:t>
            </a:r>
            <a:r>
              <a:rPr sz="2000" dirty="0"/>
              <a:t> </a:t>
            </a:r>
            <a:r>
              <a:rPr sz="2000" dirty="0" err="1"/>
              <a:t>processi</a:t>
            </a:r>
            <a:r>
              <a:rPr sz="2000" dirty="0"/>
              <a:t> di </a:t>
            </a:r>
            <a:r>
              <a:rPr sz="2000" dirty="0" err="1"/>
              <a:t>introduzione</a:t>
            </a:r>
            <a:r>
              <a:rPr sz="2000" dirty="0"/>
              <a:t> di</a:t>
            </a:r>
            <a:r>
              <a:rPr lang="it-IT" sz="2000" dirty="0"/>
              <a:t> </a:t>
            </a:r>
            <a:r>
              <a:rPr sz="2000" dirty="0" err="1"/>
              <a:t>interessi</a:t>
            </a:r>
            <a:r>
              <a:rPr sz="2000" dirty="0"/>
              <a:t> </a:t>
            </a:r>
            <a:r>
              <a:rPr sz="2000" dirty="0" err="1"/>
              <a:t>alieni</a:t>
            </a:r>
            <a:r>
              <a:rPr sz="2000" dirty="0"/>
              <a:t>, </a:t>
            </a:r>
            <a:r>
              <a:rPr sz="2000" dirty="0" err="1"/>
              <a:t>vuoi</a:t>
            </a:r>
            <a:r>
              <a:rPr sz="2000" dirty="0"/>
              <a:t> </a:t>
            </a:r>
            <a:r>
              <a:rPr sz="2000" dirty="0" err="1"/>
              <a:t>perché</a:t>
            </a:r>
            <a:r>
              <a:rPr sz="2000" dirty="0"/>
              <a:t> </a:t>
            </a:r>
            <a:r>
              <a:rPr sz="2000" dirty="0" err="1"/>
              <a:t>espressione</a:t>
            </a:r>
            <a:r>
              <a:rPr sz="2000" dirty="0"/>
              <a:t> di </a:t>
            </a:r>
            <a:r>
              <a:rPr sz="2000" dirty="0" err="1"/>
              <a:t>soggetti</a:t>
            </a:r>
            <a:r>
              <a:rPr sz="2000" dirty="0"/>
              <a:t> </a:t>
            </a:r>
            <a:r>
              <a:rPr sz="2000" dirty="0" err="1"/>
              <a:t>privati</a:t>
            </a:r>
            <a:r>
              <a:rPr sz="2000" dirty="0"/>
              <a:t> </a:t>
            </a:r>
            <a:r>
              <a:rPr sz="2000" dirty="0" err="1"/>
              <a:t>evidentemente</a:t>
            </a:r>
            <a:r>
              <a:rPr sz="2000" dirty="0"/>
              <a:t> </a:t>
            </a:r>
            <a:r>
              <a:rPr sz="2000" dirty="0" err="1"/>
              <a:t>finalizzati</a:t>
            </a:r>
            <a:r>
              <a:rPr sz="2000" dirty="0"/>
              <a:t> al </a:t>
            </a:r>
            <a:r>
              <a:rPr sz="2000" dirty="0" err="1"/>
              <a:t>lucro</a:t>
            </a:r>
            <a:r>
              <a:rPr sz="2000" dirty="0"/>
              <a:t>,</a:t>
            </a:r>
            <a:r>
              <a:rPr lang="it-IT" sz="2000" dirty="0"/>
              <a:t> </a:t>
            </a:r>
            <a:r>
              <a:rPr sz="2000" dirty="0" err="1"/>
              <a:t>vuoi</a:t>
            </a:r>
            <a:r>
              <a:rPr sz="2000" dirty="0"/>
              <a:t> </a:t>
            </a:r>
            <a:r>
              <a:rPr sz="2000" dirty="0" err="1"/>
              <a:t>perché</a:t>
            </a:r>
            <a:r>
              <a:rPr sz="2000" dirty="0"/>
              <a:t> </a:t>
            </a:r>
            <a:r>
              <a:rPr sz="2000" dirty="0" err="1"/>
              <a:t>esponenziali</a:t>
            </a:r>
            <a:r>
              <a:rPr sz="2000" dirty="0"/>
              <a:t> di </a:t>
            </a:r>
            <a:r>
              <a:rPr sz="2000" dirty="0" err="1"/>
              <a:t>interessi</a:t>
            </a:r>
            <a:r>
              <a:rPr sz="2000" dirty="0"/>
              <a:t> </a:t>
            </a:r>
            <a:r>
              <a:rPr sz="2000" dirty="0" err="1"/>
              <a:t>territoriali</a:t>
            </a:r>
            <a:r>
              <a:rPr sz="2000" dirty="0"/>
              <a:t> o </a:t>
            </a:r>
            <a:r>
              <a:rPr sz="2000" dirty="0" err="1"/>
              <a:t>manageriali</a:t>
            </a:r>
            <a:r>
              <a:rPr sz="2000" dirty="0"/>
              <a:t> non </a:t>
            </a:r>
            <a:r>
              <a:rPr sz="2000" dirty="0" err="1"/>
              <a:t>coerenti</a:t>
            </a:r>
            <a:r>
              <a:rPr sz="2000" dirty="0"/>
              <a:t> con </a:t>
            </a:r>
            <a:r>
              <a:rPr sz="2000" dirty="0" err="1"/>
              <a:t>svolgimento</a:t>
            </a:r>
            <a:r>
              <a:rPr sz="2000" dirty="0"/>
              <a:t> di un </a:t>
            </a:r>
            <a:r>
              <a:rPr sz="2000" dirty="0" err="1"/>
              <a:t>servizio</a:t>
            </a:r>
            <a:r>
              <a:rPr sz="2000" dirty="0"/>
              <a:t> </a:t>
            </a:r>
            <a:r>
              <a:rPr sz="2000" dirty="0" err="1"/>
              <a:t>indirizzato</a:t>
            </a:r>
            <a:r>
              <a:rPr sz="2000" dirty="0"/>
              <a:t> a </a:t>
            </a:r>
            <a:r>
              <a:rPr sz="2000" dirty="0" err="1"/>
              <a:t>una</a:t>
            </a:r>
            <a:r>
              <a:rPr sz="2000" dirty="0"/>
              <a:t> </a:t>
            </a:r>
            <a:r>
              <a:rPr sz="2000" dirty="0" err="1"/>
              <a:t>specifica</a:t>
            </a:r>
            <a:r>
              <a:rPr sz="2000" dirty="0"/>
              <a:t> </a:t>
            </a:r>
            <a:r>
              <a:rPr sz="2000" dirty="0" err="1"/>
              <a:t>comunità</a:t>
            </a:r>
            <a:endParaRPr sz="2000" dirty="0"/>
          </a:p>
        </p:txBody>
      </p:sp>
      <p:pic>
        <p:nvPicPr>
          <p:cNvPr id="3" name="Picture 2" descr="bilancia Giustizi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F064B6-580D-2874-5F79-E40C121C4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B72757-1C8E-1F7A-9C01-9F70C6713F7E}"/>
              </a:ext>
            </a:extLst>
          </p:cNvPr>
          <p:cNvSpPr txBox="1"/>
          <p:nvPr/>
        </p:nvSpPr>
        <p:spPr>
          <a:xfrm>
            <a:off x="118745" y="640080"/>
            <a:ext cx="11951335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Da un lato , </a:t>
            </a:r>
            <a:r>
              <a:rPr sz="2000" dirty="0" err="1"/>
              <a:t>quindi</a:t>
            </a:r>
            <a:r>
              <a:rPr sz="2000" dirty="0"/>
              <a:t>, </a:t>
            </a:r>
            <a:r>
              <a:rPr sz="2000" dirty="0" err="1"/>
              <a:t>problematica</a:t>
            </a:r>
            <a:r>
              <a:rPr sz="2000" dirty="0"/>
              <a:t> </a:t>
            </a:r>
            <a:r>
              <a:rPr sz="2000" dirty="0" err="1"/>
              <a:t>può</a:t>
            </a:r>
            <a:r>
              <a:rPr sz="2000" dirty="0"/>
              <a:t> </a:t>
            </a:r>
            <a:r>
              <a:rPr sz="2000" dirty="0" err="1"/>
              <a:t>imporre</a:t>
            </a:r>
            <a:r>
              <a:rPr sz="2000" dirty="0"/>
              <a:t> </a:t>
            </a:r>
            <a:r>
              <a:rPr sz="2000" dirty="0" err="1"/>
              <a:t>radicali</a:t>
            </a:r>
            <a:r>
              <a:rPr sz="2000" dirty="0"/>
              <a:t> </a:t>
            </a:r>
            <a:r>
              <a:rPr sz="2000" dirty="0" err="1"/>
              <a:t>scelte</a:t>
            </a:r>
            <a:r>
              <a:rPr sz="2000" dirty="0"/>
              <a:t> “</a:t>
            </a:r>
            <a:r>
              <a:rPr sz="2000" dirty="0" err="1"/>
              <a:t>ri</a:t>
            </a:r>
            <a:r>
              <a:rPr sz="2000" dirty="0"/>
              <a:t> -</a:t>
            </a:r>
            <a:r>
              <a:rPr sz="2000" dirty="0" err="1"/>
              <a:t>fondative</a:t>
            </a:r>
            <a:r>
              <a:rPr sz="2000" dirty="0"/>
              <a:t>” (in quant</a:t>
            </a:r>
            <a:r>
              <a:rPr lang="it-IT" sz="2000" dirty="0"/>
              <a:t>o </a:t>
            </a:r>
            <a:r>
              <a:rPr sz="2000" dirty="0" err="1"/>
              <a:t>accompagnate</a:t>
            </a:r>
            <a:r>
              <a:rPr sz="2000" dirty="0"/>
              <a:t> a un </a:t>
            </a:r>
            <a:r>
              <a:rPr sz="2000" dirty="0" err="1"/>
              <a:t>mutamento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compagine</a:t>
            </a:r>
            <a:r>
              <a:rPr sz="2000" dirty="0"/>
              <a:t> </a:t>
            </a:r>
            <a:r>
              <a:rPr sz="2000" dirty="0" err="1"/>
              <a:t>sociale</a:t>
            </a:r>
            <a:r>
              <a:rPr sz="2000" dirty="0"/>
              <a:t> con </a:t>
            </a:r>
            <a:r>
              <a:rPr sz="2000" dirty="0" err="1"/>
              <a:t>eliminazione</a:t>
            </a:r>
            <a:r>
              <a:rPr sz="2000" dirty="0"/>
              <a:t> di </a:t>
            </a:r>
            <a:r>
              <a:rPr sz="2000" dirty="0" err="1"/>
              <a:t>interessi</a:t>
            </a:r>
            <a:r>
              <a:rPr sz="2000" dirty="0"/>
              <a:t> </a:t>
            </a:r>
            <a:r>
              <a:rPr sz="2000" dirty="0" err="1"/>
              <a:t>privati</a:t>
            </a:r>
            <a:r>
              <a:rPr lang="it-IT" sz="2000" dirty="0"/>
              <a:t> </a:t>
            </a:r>
            <a:r>
              <a:rPr sz="2000" dirty="0" err="1"/>
              <a:t>produttivi</a:t>
            </a:r>
            <a:r>
              <a:rPr sz="2000" dirty="0"/>
              <a:t> di </a:t>
            </a:r>
            <a:r>
              <a:rPr sz="2000" dirty="0" err="1"/>
              <a:t>criticità</a:t>
            </a:r>
            <a:r>
              <a:rPr sz="2000" dirty="0"/>
              <a:t> </a:t>
            </a:r>
            <a:r>
              <a:rPr sz="2000" dirty="0" err="1"/>
              <a:t>su</a:t>
            </a:r>
            <a:r>
              <a:rPr sz="2000" dirty="0"/>
              <a:t> </a:t>
            </a:r>
            <a:r>
              <a:rPr sz="2000" dirty="0" err="1"/>
              <a:t>percorsi</a:t>
            </a:r>
            <a:r>
              <a:rPr sz="2000" dirty="0"/>
              <a:t> di </a:t>
            </a:r>
            <a:r>
              <a:rPr sz="2000" dirty="0" err="1"/>
              <a:t>gara</a:t>
            </a:r>
            <a:r>
              <a:rPr sz="2000" dirty="0"/>
              <a:t>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prevedano</a:t>
            </a:r>
            <a:r>
              <a:rPr sz="2000" dirty="0"/>
              <a:t> </a:t>
            </a:r>
            <a:r>
              <a:rPr sz="2000" dirty="0" err="1"/>
              <a:t>l’affidamento</a:t>
            </a:r>
            <a:r>
              <a:rPr sz="2000" dirty="0"/>
              <a:t> </a:t>
            </a:r>
            <a:r>
              <a:rPr sz="2000" dirty="0" err="1"/>
              <a:t>diretto</a:t>
            </a:r>
            <a:r>
              <a:rPr sz="2000" dirty="0"/>
              <a:t>) ; in </a:t>
            </a:r>
            <a:r>
              <a:rPr sz="2000" dirty="0" err="1"/>
              <a:t>altri</a:t>
            </a:r>
            <a:r>
              <a:rPr sz="2000" dirty="0"/>
              <a:t> </a:t>
            </a:r>
            <a:r>
              <a:rPr sz="2000" dirty="0" err="1"/>
              <a:t>casi</a:t>
            </a:r>
            <a:r>
              <a:rPr sz="2000" dirty="0"/>
              <a:t> è la</a:t>
            </a:r>
            <a:r>
              <a:rPr lang="it-IT" sz="2000" dirty="0"/>
              <a:t> </a:t>
            </a:r>
            <a:r>
              <a:rPr sz="2000" dirty="0" err="1"/>
              <a:t>formalizzazione</a:t>
            </a:r>
            <a:r>
              <a:rPr sz="2000" dirty="0"/>
              <a:t> de </a:t>
            </a:r>
            <a:r>
              <a:rPr sz="2000" dirty="0" err="1"/>
              <a:t>cisionale</a:t>
            </a:r>
            <a:r>
              <a:rPr sz="2000" dirty="0"/>
              <a:t>  </a:t>
            </a:r>
            <a:r>
              <a:rPr sz="2000" dirty="0" err="1"/>
              <a:t>dei</a:t>
            </a:r>
            <a:r>
              <a:rPr sz="2000" dirty="0"/>
              <a:t> </a:t>
            </a:r>
            <a:r>
              <a:rPr sz="2000" dirty="0" err="1"/>
              <a:t>pacchetti</a:t>
            </a:r>
            <a:r>
              <a:rPr sz="2000" dirty="0"/>
              <a:t> di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societari</a:t>
            </a:r>
            <a:r>
              <a:rPr sz="2000" dirty="0"/>
              <a:t> </a:t>
            </a:r>
            <a:r>
              <a:rPr sz="2000" dirty="0" err="1"/>
              <a:t>pubblici</a:t>
            </a:r>
            <a:r>
              <a:rPr sz="2000" dirty="0"/>
              <a:t> (con </a:t>
            </a:r>
            <a:r>
              <a:rPr sz="2000" dirty="0" err="1"/>
              <a:t>appositi</a:t>
            </a:r>
            <a:r>
              <a:rPr sz="2000" dirty="0"/>
              <a:t> </a:t>
            </a:r>
            <a:r>
              <a:rPr sz="2000" dirty="0" err="1"/>
              <a:t>patti</a:t>
            </a:r>
            <a:r>
              <a:rPr lang="it-IT" sz="2000" dirty="0"/>
              <a:t> </a:t>
            </a:r>
            <a:r>
              <a:rPr sz="2000" dirty="0" err="1"/>
              <a:t>parasociali</a:t>
            </a:r>
            <a:r>
              <a:rPr sz="2000" dirty="0"/>
              <a:t>)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determina</a:t>
            </a:r>
            <a:r>
              <a:rPr sz="2000" dirty="0"/>
              <a:t> un </a:t>
            </a:r>
            <a:r>
              <a:rPr sz="2000" dirty="0" err="1"/>
              <a:t>riassetto</a:t>
            </a:r>
            <a:r>
              <a:rPr sz="2000" dirty="0"/>
              <a:t> </a:t>
            </a:r>
            <a:r>
              <a:rPr lang="it-IT" sz="2000" dirty="0"/>
              <a:t>in </a:t>
            </a:r>
            <a:r>
              <a:rPr sz="2000" dirty="0" err="1"/>
              <a:t>andamento</a:t>
            </a:r>
            <a:r>
              <a:rPr sz="2000" dirty="0"/>
              <a:t> d</a:t>
            </a:r>
            <a:r>
              <a:rPr lang="it-IT" sz="2000" dirty="0"/>
              <a:t>i</a:t>
            </a:r>
            <a:r>
              <a:rPr sz="2000" dirty="0"/>
              <a:t> Società, con </a:t>
            </a:r>
            <a:r>
              <a:rPr sz="2000" dirty="0" err="1"/>
              <a:t>adeguata</a:t>
            </a:r>
            <a:r>
              <a:rPr lang="it-IT" sz="2000" dirty="0"/>
              <a:t> </a:t>
            </a:r>
            <a:r>
              <a:rPr sz="2000" dirty="0" err="1"/>
              <a:t>previsione</a:t>
            </a:r>
            <a:r>
              <a:rPr sz="2000" dirty="0"/>
              <a:t> di </a:t>
            </a:r>
            <a:r>
              <a:rPr sz="2000" dirty="0" err="1"/>
              <a:t>organismo</a:t>
            </a:r>
            <a:r>
              <a:rPr sz="2000" dirty="0"/>
              <a:t> di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analogo</a:t>
            </a:r>
            <a:r>
              <a:rPr sz="2000" dirty="0"/>
              <a:t>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funga</a:t>
            </a:r>
            <a:r>
              <a:rPr sz="2000" dirty="0"/>
              <a:t> (</a:t>
            </a:r>
            <a:r>
              <a:rPr sz="2000" dirty="0" err="1"/>
              <a:t>congiuntamente</a:t>
            </a:r>
            <a:r>
              <a:rPr sz="2000" dirty="0"/>
              <a:t> </a:t>
            </a:r>
            <a:r>
              <a:rPr sz="2000" dirty="0" err="1"/>
              <a:t>alla</a:t>
            </a:r>
            <a:r>
              <a:rPr sz="2000" dirty="0"/>
              <a:t> </a:t>
            </a:r>
            <a:r>
              <a:rPr sz="2000" dirty="0" err="1"/>
              <a:t>presenza</a:t>
            </a:r>
            <a:r>
              <a:rPr lang="it-IT" sz="2000" dirty="0"/>
              <a:t> </a:t>
            </a:r>
            <a:r>
              <a:rPr sz="2000" dirty="0"/>
              <a:t>di </a:t>
            </a:r>
            <a:r>
              <a:rPr sz="2000" dirty="0" err="1"/>
              <a:t>componenti</a:t>
            </a:r>
            <a:r>
              <a:rPr sz="2000" dirty="0"/>
              <a:t> </a:t>
            </a:r>
            <a:r>
              <a:rPr sz="2000" dirty="0" err="1"/>
              <a:t>nel</a:t>
            </a:r>
            <a:r>
              <a:rPr sz="2000" dirty="0"/>
              <a:t> </a:t>
            </a:r>
            <a:r>
              <a:rPr sz="2000" dirty="0" err="1"/>
              <a:t>Cda</a:t>
            </a:r>
            <a:r>
              <a:rPr sz="2000" dirty="0"/>
              <a:t> di </a:t>
            </a:r>
            <a:r>
              <a:rPr sz="2000" dirty="0" err="1"/>
              <a:t>soggetti</a:t>
            </a:r>
            <a:r>
              <a:rPr sz="2000" dirty="0"/>
              <a:t> </a:t>
            </a:r>
            <a:r>
              <a:rPr sz="2000" dirty="0" err="1"/>
              <a:t>effettivamente</a:t>
            </a:r>
            <a:r>
              <a:rPr sz="2000" dirty="0"/>
              <a:t> </a:t>
            </a:r>
            <a:r>
              <a:rPr sz="2000" dirty="0" err="1"/>
              <a:t>rappresentativi</a:t>
            </a:r>
            <a:r>
              <a:rPr sz="2000" dirty="0"/>
              <a:t> </a:t>
            </a:r>
            <a:r>
              <a:rPr sz="2000" dirty="0" err="1"/>
              <a:t>degli</a:t>
            </a:r>
            <a:r>
              <a:rPr sz="2000" dirty="0"/>
              <a:t> Enti di </a:t>
            </a:r>
            <a:r>
              <a:rPr sz="2000" dirty="0" err="1"/>
              <a:t>riferimento</a:t>
            </a:r>
            <a:r>
              <a:rPr sz="2000" dirty="0"/>
              <a:t>) da</a:t>
            </a:r>
            <a:r>
              <a:rPr lang="it-IT" sz="2000" dirty="0"/>
              <a:t> </a:t>
            </a:r>
            <a:r>
              <a:rPr sz="2000" dirty="0"/>
              <a:t>“</a:t>
            </a:r>
            <a:r>
              <a:rPr sz="2000" dirty="0" err="1"/>
              <a:t>cinghia</a:t>
            </a:r>
            <a:r>
              <a:rPr sz="2000" dirty="0"/>
              <a:t> di </a:t>
            </a:r>
            <a:r>
              <a:rPr sz="2000" dirty="0" err="1"/>
              <a:t>trasmissione</a:t>
            </a:r>
            <a:r>
              <a:rPr sz="2000" dirty="0"/>
              <a:t>” </a:t>
            </a:r>
            <a:r>
              <a:rPr sz="2000" dirty="0" err="1"/>
              <a:t>presso</a:t>
            </a:r>
            <a:r>
              <a:rPr sz="2000" dirty="0"/>
              <a:t>  </a:t>
            </a:r>
            <a:r>
              <a:rPr sz="2000" dirty="0" err="1"/>
              <a:t>Amministratori</a:t>
            </a:r>
            <a:r>
              <a:rPr sz="2000" dirty="0"/>
              <a:t> </a:t>
            </a:r>
            <a:r>
              <a:rPr sz="2000" dirty="0" err="1"/>
              <a:t>pubblici</a:t>
            </a:r>
            <a:r>
              <a:rPr sz="2000" dirty="0"/>
              <a:t>, </a:t>
            </a:r>
            <a:r>
              <a:rPr sz="2000" dirty="0" err="1"/>
              <a:t>consentendo</a:t>
            </a:r>
            <a:r>
              <a:rPr sz="2000" dirty="0"/>
              <a:t> </a:t>
            </a:r>
            <a:r>
              <a:rPr sz="2000" dirty="0" err="1"/>
              <a:t>così</a:t>
            </a:r>
            <a:r>
              <a:rPr sz="2000" dirty="0"/>
              <a:t> </a:t>
            </a:r>
            <a:r>
              <a:rPr sz="2000" dirty="0" err="1"/>
              <a:t>prestazione</a:t>
            </a:r>
            <a:r>
              <a:rPr lang="it-IT" sz="2000" dirty="0"/>
              <a:t> </a:t>
            </a:r>
            <a:r>
              <a:rPr sz="2000" dirty="0"/>
              <a:t>di </a:t>
            </a:r>
            <a:r>
              <a:rPr sz="2000" dirty="0" err="1"/>
              <a:t>servizi</a:t>
            </a:r>
            <a:r>
              <a:rPr sz="2000" dirty="0"/>
              <a:t> </a:t>
            </a:r>
            <a:r>
              <a:rPr sz="2000" dirty="0" err="1"/>
              <a:t>essenziali</a:t>
            </a:r>
            <a:r>
              <a:rPr sz="2000" dirty="0"/>
              <a:t> per </a:t>
            </a:r>
            <a:r>
              <a:rPr sz="2000" dirty="0" err="1"/>
              <a:t>cittadinanza</a:t>
            </a:r>
            <a:r>
              <a:rPr sz="2000" dirty="0"/>
              <a:t> in un </a:t>
            </a:r>
            <a:r>
              <a:rPr sz="2000" dirty="0" err="1"/>
              <a:t>contesto</a:t>
            </a:r>
            <a:r>
              <a:rPr sz="2000" dirty="0"/>
              <a:t> di </a:t>
            </a:r>
            <a:r>
              <a:rPr sz="2000" dirty="0" err="1"/>
              <a:t>attenta</a:t>
            </a:r>
            <a:r>
              <a:rPr sz="2000" dirty="0"/>
              <a:t> governance  </a:t>
            </a:r>
            <a:r>
              <a:rPr sz="2000" dirty="0" err="1"/>
              <a:t>aliena</a:t>
            </a:r>
            <a:r>
              <a:rPr sz="2000" dirty="0"/>
              <a:t> da</a:t>
            </a:r>
            <a:r>
              <a:rPr lang="it-IT" sz="2000" dirty="0"/>
              <a:t> </a:t>
            </a:r>
            <a:r>
              <a:rPr sz="2000" dirty="0" err="1"/>
              <a:t>improprie</a:t>
            </a:r>
            <a:r>
              <a:rPr sz="2000" dirty="0"/>
              <a:t> </a:t>
            </a:r>
            <a:r>
              <a:rPr sz="2000" dirty="0" err="1"/>
              <a:t>interferenze</a:t>
            </a:r>
            <a:r>
              <a:rPr sz="2000" dirty="0"/>
              <a:t>.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Sempre </a:t>
            </a:r>
            <a:r>
              <a:rPr sz="2000" dirty="0" err="1"/>
              <a:t>opportuna</a:t>
            </a:r>
            <a:r>
              <a:rPr sz="2000" dirty="0"/>
              <a:t>, in </a:t>
            </a:r>
            <a:r>
              <a:rPr sz="2000" dirty="0" err="1"/>
              <a:t>sintesi</a:t>
            </a:r>
            <a:r>
              <a:rPr sz="2000" dirty="0"/>
              <a:t>, la </a:t>
            </a:r>
            <a:r>
              <a:rPr sz="2000" dirty="0" err="1"/>
              <a:t>conclusione</a:t>
            </a:r>
            <a:r>
              <a:rPr sz="2000" dirty="0"/>
              <a:t> di </a:t>
            </a:r>
            <a:r>
              <a:rPr sz="2000" dirty="0" err="1"/>
              <a:t>accordi</a:t>
            </a:r>
            <a:r>
              <a:rPr sz="2000" dirty="0"/>
              <a:t> </a:t>
            </a:r>
            <a:r>
              <a:rPr sz="2000" dirty="0" err="1"/>
              <a:t>sottoscritti</a:t>
            </a:r>
            <a:r>
              <a:rPr sz="2000" dirty="0"/>
              <a:t> da </a:t>
            </a:r>
            <a:r>
              <a:rPr sz="2000" dirty="0" err="1"/>
              <a:t>soci</a:t>
            </a:r>
            <a:r>
              <a:rPr sz="2000" dirty="0"/>
              <a:t> </a:t>
            </a:r>
            <a:r>
              <a:rPr sz="2000" dirty="0" err="1"/>
              <a:t>pubblici</a:t>
            </a:r>
            <a:r>
              <a:rPr sz="2000" dirty="0"/>
              <a:t> , </a:t>
            </a:r>
            <a:r>
              <a:rPr sz="2000" dirty="0" err="1"/>
              <a:t>regolanti</a:t>
            </a:r>
            <a:r>
              <a:rPr lang="it-IT" sz="2000" dirty="0"/>
              <a:t> </a:t>
            </a:r>
            <a:r>
              <a:rPr sz="2000" dirty="0"/>
              <a:t> loro </a:t>
            </a:r>
            <a:r>
              <a:rPr sz="2000" dirty="0" err="1"/>
              <a:t>rapporti</a:t>
            </a:r>
            <a:r>
              <a:rPr sz="2000" dirty="0"/>
              <a:t> e  loro </a:t>
            </a:r>
            <a:r>
              <a:rPr sz="2000" dirty="0" err="1"/>
              <a:t>comportamento</a:t>
            </a:r>
            <a:r>
              <a:rPr sz="2000" dirty="0"/>
              <a:t> </a:t>
            </a:r>
            <a:r>
              <a:rPr sz="2000" dirty="0" err="1"/>
              <a:t>all’interno</a:t>
            </a:r>
            <a:r>
              <a:rPr sz="2000" dirty="0"/>
              <a:t> d</a:t>
            </a:r>
            <a:r>
              <a:rPr lang="it-IT" sz="2000" dirty="0"/>
              <a:t>i</a:t>
            </a:r>
            <a:r>
              <a:rPr sz="2000" dirty="0"/>
              <a:t> Società; </a:t>
            </a:r>
            <a:r>
              <a:rPr sz="2000" dirty="0" err="1"/>
              <a:t>patti</a:t>
            </a:r>
            <a:r>
              <a:rPr sz="2000" dirty="0"/>
              <a:t>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possono</a:t>
            </a:r>
            <a:r>
              <a:rPr sz="2000" dirty="0"/>
              <a:t> </a:t>
            </a:r>
            <a:r>
              <a:rPr sz="2000" dirty="0" err="1"/>
              <a:t>riguardare</a:t>
            </a:r>
            <a:r>
              <a:rPr lang="it-IT" sz="2000" dirty="0"/>
              <a:t> </a:t>
            </a:r>
            <a:r>
              <a:rPr sz="2000" dirty="0" err="1"/>
              <a:t>gestione</a:t>
            </a:r>
            <a:r>
              <a:rPr sz="2000" dirty="0"/>
              <a:t> </a:t>
            </a:r>
            <a:r>
              <a:rPr sz="2000" dirty="0" err="1"/>
              <a:t>ovvero</a:t>
            </a:r>
            <a:r>
              <a:rPr sz="2000" dirty="0"/>
              <a:t> </a:t>
            </a:r>
            <a:r>
              <a:rPr sz="2000" dirty="0" err="1"/>
              <a:t>controllo</a:t>
            </a:r>
            <a:r>
              <a:rPr sz="2000" dirty="0"/>
              <a:t> di </a:t>
            </a:r>
            <a:r>
              <a:rPr sz="2000" dirty="0" err="1"/>
              <a:t>quest’ultima</a:t>
            </a:r>
            <a:r>
              <a:rPr sz="2000" dirty="0"/>
              <a:t>, da </a:t>
            </a:r>
            <a:r>
              <a:rPr sz="2000" dirty="0" err="1"/>
              <a:t>utilizzare</a:t>
            </a:r>
            <a:r>
              <a:rPr sz="2000" dirty="0"/>
              <a:t> per </a:t>
            </a:r>
            <a:r>
              <a:rPr sz="2000" dirty="0" err="1"/>
              <a:t>stabilizzare</a:t>
            </a:r>
            <a:r>
              <a:rPr sz="2000" dirty="0"/>
              <a:t> </a:t>
            </a:r>
            <a:r>
              <a:rPr sz="2000" dirty="0" err="1"/>
              <a:t>assetti</a:t>
            </a:r>
            <a:r>
              <a:rPr lang="it-IT" sz="2000" dirty="0"/>
              <a:t> </a:t>
            </a:r>
            <a:r>
              <a:rPr sz="2000" dirty="0" err="1"/>
              <a:t>proprietari</a:t>
            </a:r>
            <a:r>
              <a:rPr sz="2000" dirty="0"/>
              <a:t> o </a:t>
            </a:r>
            <a:r>
              <a:rPr sz="2000" dirty="0" err="1"/>
              <a:t>governo</a:t>
            </a:r>
            <a:r>
              <a:rPr sz="2000" dirty="0"/>
              <a:t> di </a:t>
            </a:r>
            <a:r>
              <a:rPr sz="2000" dirty="0" err="1"/>
              <a:t>questa</a:t>
            </a:r>
            <a:r>
              <a:rPr sz="2000" dirty="0"/>
              <a:t>, </a:t>
            </a:r>
            <a:r>
              <a:rPr sz="2000" dirty="0" err="1"/>
              <a:t>mirando</a:t>
            </a:r>
            <a:r>
              <a:rPr sz="2000" dirty="0"/>
              <a:t> a </a:t>
            </a:r>
            <a:r>
              <a:rPr sz="2000" dirty="0" err="1"/>
              <a:t>garantire</a:t>
            </a:r>
            <a:r>
              <a:rPr sz="2000" dirty="0"/>
              <a:t> </a:t>
            </a:r>
            <a:r>
              <a:rPr sz="2000" dirty="0" err="1"/>
              <a:t>gestione</a:t>
            </a:r>
            <a:r>
              <a:rPr sz="2000" dirty="0"/>
              <a:t> </a:t>
            </a:r>
            <a:r>
              <a:rPr sz="2000" dirty="0" err="1"/>
              <a:t>trasparente</a:t>
            </a:r>
            <a:r>
              <a:rPr sz="2000" dirty="0"/>
              <a:t> e </a:t>
            </a:r>
            <a:r>
              <a:rPr sz="2000" dirty="0" err="1"/>
              <a:t>collaborazione</a:t>
            </a:r>
            <a:r>
              <a:rPr sz="2000" dirty="0"/>
              <a:t> </a:t>
            </a:r>
            <a:r>
              <a:rPr sz="2000" dirty="0" err="1"/>
              <a:t>tra</a:t>
            </a:r>
            <a:r>
              <a:rPr sz="2000" dirty="0"/>
              <a:t> Enti </a:t>
            </a:r>
            <a:r>
              <a:rPr sz="2000" dirty="0" err="1"/>
              <a:t>pubblici</a:t>
            </a:r>
            <a:r>
              <a:rPr sz="2000" dirty="0"/>
              <a:t> </a:t>
            </a:r>
            <a:r>
              <a:rPr sz="2000" dirty="0" err="1"/>
              <a:t>soci</a:t>
            </a:r>
            <a:r>
              <a:rPr sz="2000" dirty="0"/>
              <a:t>, in </a:t>
            </a:r>
            <a:r>
              <a:rPr sz="2000" dirty="0" err="1"/>
              <a:t>particolare</a:t>
            </a:r>
            <a:r>
              <a:rPr sz="2000" dirty="0"/>
              <a:t> </a:t>
            </a:r>
            <a:r>
              <a:rPr sz="2000" dirty="0" err="1"/>
              <a:t>esercitando</a:t>
            </a:r>
            <a:r>
              <a:rPr sz="2000" dirty="0"/>
              <a:t> </a:t>
            </a:r>
            <a:r>
              <a:rPr sz="2000" dirty="0" err="1"/>
              <a:t>diritto</a:t>
            </a:r>
            <a:r>
              <a:rPr sz="2000" dirty="0"/>
              <a:t> di </a:t>
            </a:r>
            <a:r>
              <a:rPr sz="2000" dirty="0" err="1"/>
              <a:t>voto</a:t>
            </a:r>
            <a:r>
              <a:rPr sz="2000" dirty="0"/>
              <a:t> in modo</a:t>
            </a:r>
            <a:r>
              <a:rPr lang="it-IT" sz="2000" dirty="0"/>
              <a:t> </a:t>
            </a:r>
            <a:r>
              <a:rPr sz="2000" dirty="0" err="1"/>
              <a:t>coordinato</a:t>
            </a:r>
            <a:r>
              <a:rPr sz="2000" dirty="0"/>
              <a:t> </a:t>
            </a:r>
            <a:r>
              <a:rPr sz="2000" dirty="0" err="1"/>
              <a:t>durante</a:t>
            </a:r>
            <a:r>
              <a:rPr sz="2000" dirty="0"/>
              <a:t> </a:t>
            </a:r>
            <a:r>
              <a:rPr sz="2000" dirty="0" err="1"/>
              <a:t>Assemblee</a:t>
            </a:r>
            <a:r>
              <a:rPr sz="2000" dirty="0"/>
              <a:t> e </a:t>
            </a:r>
            <a:r>
              <a:rPr sz="2000" dirty="0" err="1"/>
              <a:t>stabilendo</a:t>
            </a:r>
            <a:r>
              <a:rPr sz="2000" dirty="0"/>
              <a:t>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congiunto</a:t>
            </a:r>
            <a:r>
              <a:rPr sz="2000" dirty="0"/>
              <a:t> </a:t>
            </a:r>
            <a:r>
              <a:rPr sz="2000" dirty="0" err="1"/>
              <a:t>sulla</a:t>
            </a:r>
            <a:r>
              <a:rPr sz="2000" dirty="0"/>
              <a:t> Società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P</a:t>
            </a:r>
            <a:r>
              <a:rPr sz="2000" dirty="0" err="1"/>
              <a:t>ur</a:t>
            </a:r>
            <a:r>
              <a:rPr sz="2000" dirty="0"/>
              <a:t> </a:t>
            </a:r>
            <a:r>
              <a:rPr sz="2000" dirty="0" err="1"/>
              <a:t>nella</a:t>
            </a:r>
            <a:r>
              <a:rPr sz="2000" dirty="0"/>
              <a:t> loro </a:t>
            </a:r>
            <a:r>
              <a:rPr sz="2000" dirty="0" err="1"/>
              <a:t>flessibilità</a:t>
            </a:r>
            <a:r>
              <a:rPr sz="2000" dirty="0"/>
              <a:t>,  </a:t>
            </a:r>
            <a:r>
              <a:rPr sz="2000" dirty="0" err="1"/>
              <a:t>patti</a:t>
            </a:r>
            <a:r>
              <a:rPr sz="2000" dirty="0"/>
              <a:t> </a:t>
            </a:r>
            <a:r>
              <a:rPr sz="2000" dirty="0" err="1"/>
              <a:t>devono</a:t>
            </a:r>
            <a:r>
              <a:rPr sz="2000" dirty="0"/>
              <a:t> </a:t>
            </a:r>
            <a:r>
              <a:rPr sz="2000" dirty="0" err="1"/>
              <a:t>essere</a:t>
            </a:r>
            <a:r>
              <a:rPr sz="2000" dirty="0"/>
              <a:t> </a:t>
            </a:r>
            <a:r>
              <a:rPr sz="2000" dirty="0" err="1"/>
              <a:t>formalizzati</a:t>
            </a:r>
            <a:r>
              <a:rPr sz="2000" dirty="0"/>
              <a:t> con </a:t>
            </a:r>
            <a:r>
              <a:rPr sz="2000" dirty="0" err="1"/>
              <a:t>molta</a:t>
            </a:r>
            <a:r>
              <a:rPr lang="it-IT" sz="2000" dirty="0"/>
              <a:t> </a:t>
            </a:r>
            <a:r>
              <a:rPr sz="2000" dirty="0" err="1"/>
              <a:t>attenzione</a:t>
            </a:r>
            <a:r>
              <a:rPr sz="2000" dirty="0"/>
              <a:t> e </a:t>
            </a:r>
            <a:r>
              <a:rPr sz="2000" dirty="0" err="1"/>
              <a:t>nel</a:t>
            </a:r>
            <a:r>
              <a:rPr sz="2000" dirty="0"/>
              <a:t> rispetto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normativa</a:t>
            </a:r>
            <a:r>
              <a:rPr sz="2000" dirty="0"/>
              <a:t> </a:t>
            </a:r>
            <a:r>
              <a:rPr sz="2000" dirty="0" err="1"/>
              <a:t>vigente</a:t>
            </a:r>
            <a:endParaRPr sz="2000"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A8FA90F4-5776-7465-8607-A90C41B30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0B48C92-4015-CAD7-9CCE-B33904147FF3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13873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F3BA67-3F12-7C66-0FE0-664EBD641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821E0E-5D84-EB3E-C9A3-18F56BB5BF3F}"/>
              </a:ext>
            </a:extLst>
          </p:cNvPr>
          <p:cNvSpPr txBox="1"/>
          <p:nvPr/>
        </p:nvSpPr>
        <p:spPr>
          <a:xfrm>
            <a:off x="210312" y="91440"/>
            <a:ext cx="1197851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800" dirty="0"/>
              <a:t>C</a:t>
            </a:r>
            <a:r>
              <a:rPr sz="2800" dirty="0" err="1"/>
              <a:t>ontrollo</a:t>
            </a:r>
            <a:r>
              <a:rPr sz="2800" dirty="0"/>
              <a:t>  “di </a:t>
            </a:r>
            <a:r>
              <a:rPr sz="2800" dirty="0" err="1"/>
              <a:t>diritto</a:t>
            </a:r>
            <a:r>
              <a:rPr sz="2800" dirty="0"/>
              <a:t>” o “di </a:t>
            </a:r>
            <a:r>
              <a:rPr sz="2800" dirty="0" err="1"/>
              <a:t>fatto</a:t>
            </a:r>
            <a:r>
              <a:rPr sz="2800" dirty="0"/>
              <a:t>”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800" dirty="0"/>
              <a:t>di </a:t>
            </a:r>
            <a:r>
              <a:rPr sz="2800" dirty="0" err="1"/>
              <a:t>diritto</a:t>
            </a:r>
            <a:r>
              <a:rPr sz="2800" dirty="0"/>
              <a:t>  </a:t>
            </a:r>
            <a:r>
              <a:rPr sz="2800" dirty="0" err="1"/>
              <a:t>si</a:t>
            </a:r>
            <a:r>
              <a:rPr sz="2800" dirty="0"/>
              <a:t> </a:t>
            </a:r>
            <a:r>
              <a:rPr sz="2800" dirty="0" err="1"/>
              <a:t>realizza</a:t>
            </a:r>
            <a:r>
              <a:rPr sz="2800" dirty="0"/>
              <a:t> </a:t>
            </a:r>
            <a:r>
              <a:rPr sz="2800" dirty="0" err="1"/>
              <a:t>allorché</a:t>
            </a:r>
            <a:r>
              <a:rPr sz="2800" dirty="0"/>
              <a:t>  </a:t>
            </a:r>
            <a:r>
              <a:rPr sz="2800" dirty="0" err="1"/>
              <a:t>Amministrazione</a:t>
            </a:r>
            <a:r>
              <a:rPr sz="2800" dirty="0"/>
              <a:t> </a:t>
            </a:r>
            <a:r>
              <a:rPr sz="2800" dirty="0" err="1"/>
              <a:t>pubblica</a:t>
            </a:r>
            <a:r>
              <a:rPr sz="2800" dirty="0"/>
              <a:t> </a:t>
            </a:r>
            <a:r>
              <a:rPr sz="2800" dirty="0" err="1"/>
              <a:t>possiede</a:t>
            </a:r>
            <a:r>
              <a:rPr lang="it-IT" sz="2800" dirty="0"/>
              <a:t> </a:t>
            </a:r>
            <a:r>
              <a:rPr sz="2800" dirty="0" err="1"/>
              <a:t>maggioranza</a:t>
            </a:r>
            <a:r>
              <a:rPr sz="2800" dirty="0"/>
              <a:t> </a:t>
            </a:r>
            <a:r>
              <a:rPr sz="2800" dirty="0" err="1"/>
              <a:t>dei</a:t>
            </a:r>
            <a:r>
              <a:rPr sz="2800" dirty="0"/>
              <a:t> </a:t>
            </a:r>
            <a:r>
              <a:rPr sz="2800" dirty="0" err="1"/>
              <a:t>voti</a:t>
            </a:r>
            <a:r>
              <a:rPr sz="2800" dirty="0"/>
              <a:t> </a:t>
            </a:r>
            <a:r>
              <a:rPr sz="2800" dirty="0" err="1"/>
              <a:t>nell'assemblea</a:t>
            </a:r>
            <a:r>
              <a:rPr sz="2800" dirty="0"/>
              <a:t> </a:t>
            </a:r>
            <a:r>
              <a:rPr sz="2800" dirty="0" err="1"/>
              <a:t>ordinaria</a:t>
            </a:r>
            <a:r>
              <a:rPr sz="2800" dirty="0"/>
              <a:t> </a:t>
            </a:r>
            <a:r>
              <a:rPr sz="2800" dirty="0" err="1"/>
              <a:t>della</a:t>
            </a:r>
            <a:r>
              <a:rPr sz="2800" dirty="0"/>
              <a:t> Società </a:t>
            </a:r>
            <a:r>
              <a:rPr sz="2800" dirty="0" err="1"/>
              <a:t>ovvero</a:t>
            </a:r>
            <a:r>
              <a:rPr sz="2800" dirty="0"/>
              <a:t>  </a:t>
            </a:r>
            <a:r>
              <a:rPr sz="2800" dirty="0" err="1"/>
              <a:t>quando</a:t>
            </a:r>
            <a:r>
              <a:rPr sz="2800" dirty="0"/>
              <a:t> </a:t>
            </a:r>
            <a:r>
              <a:rPr sz="2800" dirty="0" err="1"/>
              <a:t>possieda</a:t>
            </a:r>
            <a:r>
              <a:rPr sz="2800" dirty="0"/>
              <a:t> </a:t>
            </a:r>
            <a:r>
              <a:rPr sz="2800" dirty="0" err="1"/>
              <a:t>voti</a:t>
            </a:r>
            <a:r>
              <a:rPr lang="it-IT" sz="2800" dirty="0"/>
              <a:t> </a:t>
            </a:r>
            <a:r>
              <a:rPr sz="2800" dirty="0" err="1"/>
              <a:t>sufficienti</a:t>
            </a:r>
            <a:r>
              <a:rPr sz="2800" dirty="0"/>
              <a:t> per </a:t>
            </a:r>
            <a:r>
              <a:rPr sz="2800" dirty="0" err="1"/>
              <a:t>esercitare</a:t>
            </a:r>
            <a:r>
              <a:rPr sz="2800" dirty="0"/>
              <a:t> </a:t>
            </a:r>
            <a:r>
              <a:rPr sz="2800" dirty="0" err="1"/>
              <a:t>un'influenza</a:t>
            </a:r>
            <a:r>
              <a:rPr sz="2800" dirty="0"/>
              <a:t> </a:t>
            </a:r>
            <a:r>
              <a:rPr sz="2800" dirty="0" err="1"/>
              <a:t>dominante</a:t>
            </a:r>
            <a:endParaRPr sz="28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800" dirty="0"/>
              <a:t>di </a:t>
            </a:r>
            <a:r>
              <a:rPr sz="2800" dirty="0" err="1"/>
              <a:t>fatto</a:t>
            </a:r>
            <a:r>
              <a:rPr sz="2800" dirty="0"/>
              <a:t>   </a:t>
            </a:r>
            <a:r>
              <a:rPr sz="2800" dirty="0" err="1"/>
              <a:t>nel</a:t>
            </a:r>
            <a:r>
              <a:rPr sz="2800" dirty="0"/>
              <a:t> </a:t>
            </a:r>
            <a:r>
              <a:rPr sz="2800" dirty="0" err="1"/>
              <a:t>momento</a:t>
            </a:r>
            <a:r>
              <a:rPr sz="2800" dirty="0"/>
              <a:t> in cui, </a:t>
            </a:r>
            <a:r>
              <a:rPr sz="2800" dirty="0" err="1"/>
              <a:t>anche</a:t>
            </a:r>
            <a:r>
              <a:rPr sz="2800" dirty="0"/>
              <a:t> in </a:t>
            </a:r>
            <a:r>
              <a:rPr sz="2800" dirty="0" err="1"/>
              <a:t>assenza</a:t>
            </a:r>
            <a:r>
              <a:rPr sz="2800" dirty="0"/>
              <a:t> di </a:t>
            </a:r>
            <a:r>
              <a:rPr sz="2800" dirty="0" err="1"/>
              <a:t>una</a:t>
            </a:r>
            <a:r>
              <a:rPr sz="2800" dirty="0"/>
              <a:t> </a:t>
            </a:r>
            <a:r>
              <a:rPr sz="2800" dirty="0" err="1"/>
              <a:t>maggioranza</a:t>
            </a:r>
            <a:endParaRPr sz="28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800" dirty="0"/>
              <a:t>di </a:t>
            </a:r>
            <a:r>
              <a:rPr sz="2800" dirty="0" err="1"/>
              <a:t>voti</a:t>
            </a:r>
            <a:r>
              <a:rPr sz="2800" dirty="0"/>
              <a:t>, </a:t>
            </a:r>
            <a:r>
              <a:rPr sz="2800" dirty="0" err="1"/>
              <a:t>Amministrazione</a:t>
            </a:r>
            <a:r>
              <a:rPr sz="2800" dirty="0"/>
              <a:t> </a:t>
            </a:r>
            <a:r>
              <a:rPr sz="2800" dirty="0" err="1"/>
              <a:t>pubblica</a:t>
            </a:r>
            <a:r>
              <a:rPr sz="2800" dirty="0"/>
              <a:t> </a:t>
            </a:r>
            <a:r>
              <a:rPr sz="2800" dirty="0" err="1"/>
              <a:t>abbia</a:t>
            </a:r>
            <a:r>
              <a:rPr sz="2800" dirty="0"/>
              <a:t> la </a:t>
            </a:r>
            <a:r>
              <a:rPr sz="2800" dirty="0" err="1"/>
              <a:t>possibilità</a:t>
            </a:r>
            <a:r>
              <a:rPr sz="2800" dirty="0"/>
              <a:t>  di </a:t>
            </a:r>
            <a:r>
              <a:rPr sz="2800" dirty="0" err="1"/>
              <a:t>esercitare</a:t>
            </a:r>
            <a:r>
              <a:rPr sz="2800" dirty="0"/>
              <a:t> </a:t>
            </a:r>
            <a:r>
              <a:rPr sz="2800" dirty="0" err="1"/>
              <a:t>un'influenza</a:t>
            </a:r>
            <a:endParaRPr sz="28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800" dirty="0" err="1"/>
              <a:t>determinante</a:t>
            </a:r>
            <a:r>
              <a:rPr sz="2800" dirty="0"/>
              <a:t> </a:t>
            </a:r>
            <a:r>
              <a:rPr sz="2800" dirty="0" err="1"/>
              <a:t>sulle</a:t>
            </a:r>
            <a:r>
              <a:rPr sz="2800" dirty="0"/>
              <a:t> </a:t>
            </a:r>
            <a:r>
              <a:rPr sz="2800" dirty="0" err="1"/>
              <a:t>decisioni</a:t>
            </a:r>
            <a:r>
              <a:rPr sz="2800" dirty="0"/>
              <a:t> </a:t>
            </a:r>
            <a:r>
              <a:rPr sz="2800" dirty="0" err="1"/>
              <a:t>della</a:t>
            </a:r>
            <a:r>
              <a:rPr sz="2800" dirty="0"/>
              <a:t> </a:t>
            </a:r>
            <a:r>
              <a:rPr sz="2800" dirty="0" err="1"/>
              <a:t>società</a:t>
            </a:r>
            <a:endParaRPr lang="it-IT" sz="28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800" dirty="0"/>
              <a:t>ad </a:t>
            </a:r>
            <a:r>
              <a:rPr sz="2800" dirty="0" err="1"/>
              <a:t>esempio</a:t>
            </a:r>
            <a:r>
              <a:rPr sz="2800" dirty="0"/>
              <a:t> </a:t>
            </a:r>
            <a:r>
              <a:rPr sz="2800" dirty="0" err="1"/>
              <a:t>attraverso</a:t>
            </a:r>
            <a:r>
              <a:rPr sz="2800" dirty="0"/>
              <a:t> </a:t>
            </a:r>
            <a:r>
              <a:rPr sz="2800" dirty="0" err="1"/>
              <a:t>accordi</a:t>
            </a:r>
            <a:r>
              <a:rPr sz="2800" dirty="0"/>
              <a:t> </a:t>
            </a:r>
            <a:r>
              <a:rPr sz="2800" dirty="0" err="1"/>
              <a:t>parasociali</a:t>
            </a:r>
            <a:r>
              <a:rPr sz="2800" dirty="0"/>
              <a:t> o</a:t>
            </a:r>
            <a:r>
              <a:rPr lang="it-IT" sz="2800" dirty="0"/>
              <a:t> </a:t>
            </a:r>
            <a:r>
              <a:rPr sz="2800" dirty="0" err="1"/>
              <a:t>altre</a:t>
            </a:r>
            <a:r>
              <a:rPr sz="2800" dirty="0"/>
              <a:t> </a:t>
            </a:r>
            <a:r>
              <a:rPr sz="2800" dirty="0" err="1"/>
              <a:t>forme</a:t>
            </a:r>
            <a:r>
              <a:rPr sz="2800" dirty="0"/>
              <a:t> di </a:t>
            </a:r>
            <a:r>
              <a:rPr sz="2800" dirty="0" err="1"/>
              <a:t>accordo</a:t>
            </a:r>
            <a:r>
              <a:rPr sz="2800" dirty="0"/>
              <a:t> </a:t>
            </a:r>
            <a:r>
              <a:rPr sz="2800" dirty="0" err="1"/>
              <a:t>che</a:t>
            </a:r>
            <a:r>
              <a:rPr sz="2800" dirty="0"/>
              <a:t> </a:t>
            </a:r>
            <a:r>
              <a:rPr sz="2800" dirty="0" err="1"/>
              <a:t>assicurano</a:t>
            </a:r>
            <a:r>
              <a:rPr sz="2800" dirty="0"/>
              <a:t> un </a:t>
            </a:r>
            <a:r>
              <a:rPr sz="2800" dirty="0" err="1"/>
              <a:t>controllo</a:t>
            </a:r>
            <a:endParaRPr sz="28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800" dirty="0"/>
              <a:t>Ex </a:t>
            </a:r>
            <a:r>
              <a:rPr sz="2800" dirty="0"/>
              <a:t>art. 2359 c.c.  </a:t>
            </a:r>
            <a:r>
              <a:rPr sz="2800" dirty="0" err="1"/>
              <a:t>una</a:t>
            </a:r>
            <a:r>
              <a:rPr sz="2800" dirty="0"/>
              <a:t> </a:t>
            </a:r>
            <a:r>
              <a:rPr sz="2800" dirty="0" err="1"/>
              <a:t>società</a:t>
            </a:r>
            <a:r>
              <a:rPr sz="2800" dirty="0"/>
              <a:t> è</a:t>
            </a:r>
            <a:r>
              <a:rPr lang="it-IT" sz="2800" dirty="0"/>
              <a:t> </a:t>
            </a:r>
            <a:r>
              <a:rPr sz="2800" dirty="0" err="1"/>
              <a:t>controllata</a:t>
            </a:r>
            <a:r>
              <a:rPr sz="2800" dirty="0"/>
              <a:t> </a:t>
            </a:r>
            <a:r>
              <a:rPr sz="2800" dirty="0" err="1"/>
              <a:t>quando</a:t>
            </a:r>
            <a:r>
              <a:rPr sz="2800" dirty="0"/>
              <a:t> </a:t>
            </a:r>
            <a:r>
              <a:rPr sz="2800" dirty="0" err="1"/>
              <a:t>altra</a:t>
            </a:r>
            <a:r>
              <a:rPr sz="2800" dirty="0"/>
              <a:t> </a:t>
            </a:r>
            <a:r>
              <a:rPr sz="2800" dirty="0" err="1"/>
              <a:t>società</a:t>
            </a:r>
            <a:r>
              <a:rPr sz="2800" dirty="0"/>
              <a:t> </a:t>
            </a:r>
            <a:r>
              <a:rPr sz="2800" dirty="0" err="1"/>
              <a:t>detiene</a:t>
            </a:r>
            <a:r>
              <a:rPr sz="2800" dirty="0"/>
              <a:t> </a:t>
            </a:r>
            <a:r>
              <a:rPr sz="2800" dirty="0" err="1"/>
              <a:t>maggioranza</a:t>
            </a:r>
            <a:r>
              <a:rPr sz="2800" dirty="0"/>
              <a:t> </a:t>
            </a:r>
            <a:r>
              <a:rPr sz="2800" dirty="0" err="1"/>
              <a:t>dei</a:t>
            </a:r>
            <a:r>
              <a:rPr sz="2800" dirty="0"/>
              <a:t> </a:t>
            </a:r>
            <a:r>
              <a:rPr sz="2800" dirty="0" err="1"/>
              <a:t>voti</a:t>
            </a:r>
            <a:r>
              <a:rPr sz="2800" dirty="0"/>
              <a:t> </a:t>
            </a:r>
            <a:r>
              <a:rPr sz="2800" dirty="0" err="1"/>
              <a:t>esercitabili</a:t>
            </a:r>
            <a:r>
              <a:rPr sz="2800" dirty="0"/>
              <a:t> </a:t>
            </a:r>
            <a:r>
              <a:rPr lang="it-IT" sz="2800" dirty="0"/>
              <a:t>in</a:t>
            </a:r>
            <a:r>
              <a:rPr sz="2800" dirty="0"/>
              <a:t> </a:t>
            </a:r>
            <a:r>
              <a:rPr sz="2800" dirty="0" err="1"/>
              <a:t>Assemblea</a:t>
            </a:r>
            <a:r>
              <a:rPr sz="2800" dirty="0"/>
              <a:t> </a:t>
            </a:r>
            <a:r>
              <a:rPr sz="2800" dirty="0" err="1"/>
              <a:t>ordinaria</a:t>
            </a:r>
            <a:r>
              <a:rPr sz="2800" dirty="0"/>
              <a:t> o </a:t>
            </a:r>
            <a:r>
              <a:rPr sz="2800" dirty="0" err="1"/>
              <a:t>quando</a:t>
            </a:r>
            <a:r>
              <a:rPr lang="it-IT" sz="2800" dirty="0"/>
              <a:t> </a:t>
            </a:r>
            <a:r>
              <a:rPr sz="2800" dirty="0"/>
              <a:t>dispone di </a:t>
            </a:r>
            <a:r>
              <a:rPr sz="2800" dirty="0" err="1"/>
              <a:t>voti</a:t>
            </a:r>
            <a:r>
              <a:rPr sz="2800" dirty="0"/>
              <a:t> </a:t>
            </a:r>
            <a:r>
              <a:rPr sz="2800" dirty="0" err="1"/>
              <a:t>sufficienti</a:t>
            </a:r>
            <a:r>
              <a:rPr sz="2800" dirty="0"/>
              <a:t> per </a:t>
            </a:r>
            <a:r>
              <a:rPr sz="2800" dirty="0" err="1"/>
              <a:t>esercitare</a:t>
            </a:r>
            <a:r>
              <a:rPr sz="2800" dirty="0"/>
              <a:t> influenza </a:t>
            </a:r>
            <a:r>
              <a:rPr sz="2800" dirty="0" err="1"/>
              <a:t>dominante</a:t>
            </a:r>
            <a:endParaRPr sz="2800"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6C1D9818-274A-3FB5-A186-60861C8A49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91C0724-F714-5DF7-592F-D42919490B86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16361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0052C7-5B57-014F-9251-FDBC4ADED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872140-C46C-DD37-6C47-16602235D4A2}"/>
              </a:ext>
            </a:extLst>
          </p:cNvPr>
          <p:cNvSpPr txBox="1"/>
          <p:nvPr/>
        </p:nvSpPr>
        <p:spPr>
          <a:xfrm>
            <a:off x="210312" y="91440"/>
            <a:ext cx="11978513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S</a:t>
            </a:r>
            <a:r>
              <a:rPr sz="2000" dirty="0" err="1"/>
              <a:t>ocietà</a:t>
            </a:r>
            <a:r>
              <a:rPr sz="2000" dirty="0"/>
              <a:t> a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 </a:t>
            </a:r>
            <a:r>
              <a:rPr sz="2000" dirty="0" err="1"/>
              <a:t>possono</a:t>
            </a:r>
            <a:r>
              <a:rPr sz="2000" dirty="0"/>
              <a:t> </a:t>
            </a:r>
            <a:r>
              <a:rPr sz="2000" dirty="0" err="1"/>
              <a:t>assumere</a:t>
            </a:r>
            <a:r>
              <a:rPr sz="2000" dirty="0"/>
              <a:t> diverse </a:t>
            </a:r>
            <a:r>
              <a:rPr sz="2000" dirty="0" err="1"/>
              <a:t>forme</a:t>
            </a:r>
            <a:endParaRPr lang="it-IT"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in </a:t>
            </a:r>
            <a:r>
              <a:rPr sz="2000" dirty="0" err="1"/>
              <a:t>particolare</a:t>
            </a:r>
            <a:r>
              <a:rPr lang="it-IT" sz="2000" dirty="0"/>
              <a:t> </a:t>
            </a:r>
            <a:r>
              <a:rPr sz="2000" dirty="0" err="1"/>
              <a:t>utilizzati</a:t>
            </a:r>
            <a:r>
              <a:rPr sz="2000" dirty="0"/>
              <a:t> </a:t>
            </a:r>
            <a:r>
              <a:rPr sz="2000" dirty="0" err="1"/>
              <a:t>i</a:t>
            </a:r>
            <a:r>
              <a:rPr sz="2000" dirty="0"/>
              <a:t> </a:t>
            </a:r>
            <a:r>
              <a:rPr sz="2000" dirty="0" err="1"/>
              <a:t>modelli</a:t>
            </a:r>
            <a:r>
              <a:rPr sz="2000" dirty="0"/>
              <a:t> d</a:t>
            </a:r>
            <a:r>
              <a:rPr lang="it-IT" sz="2000" dirty="0"/>
              <a:t>i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sz="2000" dirty="0"/>
              <a:t> per </a:t>
            </a:r>
            <a:r>
              <a:rPr sz="2000" dirty="0" err="1"/>
              <a:t>azioni</a:t>
            </a:r>
            <a:r>
              <a:rPr sz="2000" dirty="0"/>
              <a:t> ( </a:t>
            </a:r>
            <a:r>
              <a:rPr sz="2000" dirty="0" err="1"/>
              <a:t>s.p.a</a:t>
            </a:r>
            <a:r>
              <a:rPr sz="2000" dirty="0"/>
              <a:t>.) o </a:t>
            </a:r>
            <a:r>
              <a:rPr lang="it-IT" sz="2000" dirty="0"/>
              <a:t>di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sz="2000" dirty="0"/>
              <a:t> a </a:t>
            </a:r>
            <a:r>
              <a:rPr sz="2000" dirty="0" err="1"/>
              <a:t>responsabilità</a:t>
            </a:r>
            <a:r>
              <a:rPr sz="2000" dirty="0"/>
              <a:t> </a:t>
            </a:r>
            <a:r>
              <a:rPr sz="2000" dirty="0" err="1"/>
              <a:t>limitata</a:t>
            </a:r>
            <a:r>
              <a:rPr lang="it-IT" sz="2000" dirty="0"/>
              <a:t> </a:t>
            </a:r>
            <a:r>
              <a:rPr sz="2000" dirty="0"/>
              <a:t>(</a:t>
            </a:r>
            <a:r>
              <a:rPr sz="2000" dirty="0" err="1"/>
              <a:t>s.r.l</a:t>
            </a:r>
            <a:r>
              <a:rPr sz="2000" dirty="0"/>
              <a:t>.)</a:t>
            </a:r>
            <a:r>
              <a:rPr lang="it-IT" sz="2000" dirty="0"/>
              <a:t> </a:t>
            </a:r>
            <a:r>
              <a:rPr sz="2000" dirty="0"/>
              <a:t>con </a:t>
            </a:r>
            <a:r>
              <a:rPr sz="2000" dirty="0" err="1"/>
              <a:t>creazione</a:t>
            </a:r>
            <a:r>
              <a:rPr sz="2000" dirty="0"/>
              <a:t>  </a:t>
            </a:r>
            <a:r>
              <a:rPr sz="2000" dirty="0" err="1"/>
              <a:t>diretta</a:t>
            </a:r>
            <a:r>
              <a:rPr sz="2000" dirty="0"/>
              <a:t> da  </a:t>
            </a:r>
            <a:r>
              <a:rPr sz="2000" dirty="0" err="1"/>
              <a:t>parte</a:t>
            </a:r>
            <a:r>
              <a:rPr sz="2000" dirty="0"/>
              <a:t> d</a:t>
            </a:r>
            <a:r>
              <a:rPr lang="it-IT" sz="2000" dirty="0"/>
              <a:t>i</a:t>
            </a:r>
            <a:r>
              <a:rPr sz="2000" dirty="0"/>
              <a:t> Stato o di </a:t>
            </a:r>
            <a:r>
              <a:rPr sz="2000" dirty="0" err="1"/>
              <a:t>enti</a:t>
            </a:r>
            <a:r>
              <a:rPr sz="2000" dirty="0"/>
              <a:t> </a:t>
            </a:r>
            <a:r>
              <a:rPr sz="2000" dirty="0" err="1"/>
              <a:t>locali</a:t>
            </a:r>
            <a:r>
              <a:rPr sz="2000" dirty="0"/>
              <a:t> per </a:t>
            </a:r>
            <a:r>
              <a:rPr sz="2000" dirty="0" err="1"/>
              <a:t>erogare</a:t>
            </a:r>
            <a:r>
              <a:rPr sz="2000" dirty="0"/>
              <a:t> </a:t>
            </a:r>
            <a:r>
              <a:rPr sz="2000" dirty="0" err="1"/>
              <a:t>servizi</a:t>
            </a:r>
            <a:r>
              <a:rPr sz="2000" dirty="0"/>
              <a:t> di</a:t>
            </a:r>
            <a:r>
              <a:rPr lang="it-IT" sz="2000" dirty="0"/>
              <a:t> </a:t>
            </a:r>
            <a:r>
              <a:rPr sz="2000" dirty="0"/>
              <a:t>interesse </a:t>
            </a:r>
            <a:r>
              <a:rPr sz="2000" dirty="0" err="1"/>
              <a:t>pubblico</a:t>
            </a:r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società</a:t>
            </a:r>
            <a:r>
              <a:rPr sz="2000" dirty="0"/>
              <a:t> </a:t>
            </a:r>
            <a:r>
              <a:rPr sz="2000" dirty="0" err="1"/>
              <a:t>pubblica</a:t>
            </a:r>
            <a:r>
              <a:rPr sz="2000" dirty="0"/>
              <a:t> </a:t>
            </a:r>
            <a:r>
              <a:rPr sz="2000" dirty="0" err="1"/>
              <a:t>controllata</a:t>
            </a:r>
            <a:r>
              <a:rPr sz="2000" dirty="0"/>
              <a:t>  </a:t>
            </a:r>
            <a:r>
              <a:rPr sz="2000" dirty="0" err="1"/>
              <a:t>può</a:t>
            </a:r>
            <a:r>
              <a:rPr sz="2000" dirty="0"/>
              <a:t> </a:t>
            </a:r>
            <a:r>
              <a:rPr sz="2000" dirty="0" err="1"/>
              <a:t>definirsi</a:t>
            </a:r>
            <a:r>
              <a:rPr sz="2000" dirty="0"/>
              <a:t> come  </a:t>
            </a:r>
            <a:r>
              <a:rPr sz="2000" dirty="0" err="1"/>
              <a:t>realtà</a:t>
            </a:r>
            <a:r>
              <a:rPr sz="2000" dirty="0"/>
              <a:t> </a:t>
            </a:r>
            <a:r>
              <a:rPr sz="2000" dirty="0" err="1"/>
              <a:t>societaria</a:t>
            </a:r>
            <a:r>
              <a:rPr sz="2000" dirty="0"/>
              <a:t> in cui</a:t>
            </a:r>
            <a:r>
              <a:rPr lang="it-IT" sz="2000" dirty="0"/>
              <a:t> </a:t>
            </a:r>
            <a:r>
              <a:rPr sz="2000" dirty="0" err="1"/>
              <a:t>un'Amministrazione</a:t>
            </a:r>
            <a:r>
              <a:rPr sz="2000" dirty="0"/>
              <a:t> </a:t>
            </a:r>
            <a:r>
              <a:rPr sz="2000" dirty="0" err="1"/>
              <a:t>pubblica</a:t>
            </a:r>
            <a:r>
              <a:rPr sz="2000" dirty="0"/>
              <a:t> </a:t>
            </a:r>
            <a:r>
              <a:rPr sz="2000" dirty="0" err="1"/>
              <a:t>esercita</a:t>
            </a:r>
            <a:r>
              <a:rPr sz="2000" dirty="0"/>
              <a:t> influenza</a:t>
            </a:r>
            <a:r>
              <a:rPr lang="it-IT" sz="2000" dirty="0"/>
              <a:t> </a:t>
            </a:r>
            <a:r>
              <a:rPr sz="2000" dirty="0" err="1"/>
              <a:t>significativa</a:t>
            </a:r>
            <a:r>
              <a:rPr sz="2000" dirty="0"/>
              <a:t> </a:t>
            </a:r>
            <a:r>
              <a:rPr sz="2000" dirty="0" err="1"/>
              <a:t>su</a:t>
            </a:r>
            <a:r>
              <a:rPr sz="2000" dirty="0"/>
              <a:t> </a:t>
            </a:r>
            <a:r>
              <a:rPr sz="2000" dirty="0" err="1"/>
              <a:t>decisioni</a:t>
            </a:r>
            <a:r>
              <a:rPr sz="2000" dirty="0"/>
              <a:t> </a:t>
            </a:r>
            <a:r>
              <a:rPr sz="2000" dirty="0" err="1"/>
              <a:t>aziendali</a:t>
            </a:r>
            <a:r>
              <a:rPr lang="it-IT" sz="2000" dirty="0"/>
              <a:t> </a:t>
            </a:r>
            <a:r>
              <a:rPr sz="2000" dirty="0" err="1"/>
              <a:t>assicurando</a:t>
            </a:r>
            <a:r>
              <a:rPr sz="2000" dirty="0"/>
              <a:t> </a:t>
            </a:r>
            <a:r>
              <a:rPr sz="2000" dirty="0" err="1"/>
              <a:t>costante</a:t>
            </a:r>
            <a:r>
              <a:rPr sz="2000" dirty="0"/>
              <a:t> </a:t>
            </a:r>
            <a:r>
              <a:rPr sz="2000" dirty="0" err="1"/>
              <a:t>verifica</a:t>
            </a:r>
            <a:r>
              <a:rPr sz="2000" dirty="0"/>
              <a:t> d</a:t>
            </a:r>
            <a:r>
              <a:rPr lang="it-IT" sz="2000" dirty="0"/>
              <a:t>i</a:t>
            </a:r>
            <a:r>
              <a:rPr sz="2000" dirty="0"/>
              <a:t> </a:t>
            </a:r>
            <a:r>
              <a:rPr sz="2000" dirty="0" err="1"/>
              <a:t>finalità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 e di </a:t>
            </a:r>
            <a:r>
              <a:rPr sz="2000" dirty="0" err="1"/>
              <a:t>presupposti</a:t>
            </a:r>
            <a:r>
              <a:rPr sz="2000" dirty="0"/>
              <a:t> per l</a:t>
            </a:r>
            <a:r>
              <a:rPr lang="it-IT" sz="2000" dirty="0"/>
              <a:t> </a:t>
            </a:r>
            <a:r>
              <a:rPr sz="2000" dirty="0" err="1"/>
              <a:t>sussistenza</a:t>
            </a:r>
            <a:r>
              <a:rPr sz="2000" dirty="0"/>
              <a:t> d</a:t>
            </a:r>
            <a:r>
              <a:rPr lang="it-IT" sz="2000" dirty="0"/>
              <a:t>i</a:t>
            </a:r>
            <a:r>
              <a:rPr sz="2000" dirty="0"/>
              <a:t> </a:t>
            </a:r>
            <a:r>
              <a:rPr sz="2000" dirty="0" err="1"/>
              <a:t>partecipazione</a:t>
            </a:r>
            <a:r>
              <a:rPr sz="2000" dirty="0"/>
              <a:t> </a:t>
            </a:r>
            <a:r>
              <a:rPr sz="2000" dirty="0" err="1"/>
              <a:t>pubblica</a:t>
            </a:r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SS.RR. in </a:t>
            </a:r>
            <a:r>
              <a:rPr sz="2000" dirty="0" err="1"/>
              <a:t>sede</a:t>
            </a:r>
            <a:r>
              <a:rPr sz="2000" dirty="0"/>
              <a:t> di </a:t>
            </a:r>
            <a:r>
              <a:rPr sz="2000" dirty="0" err="1"/>
              <a:t>controllo</a:t>
            </a:r>
            <a:r>
              <a:rPr sz="2000" dirty="0"/>
              <a:t>, del.</a:t>
            </a:r>
            <a:r>
              <a:rPr lang="it-IT" sz="2000" dirty="0"/>
              <a:t> </a:t>
            </a:r>
            <a:r>
              <a:rPr sz="2000" dirty="0"/>
              <a:t>11 del 20 </a:t>
            </a:r>
            <a:r>
              <a:rPr sz="2000" dirty="0" err="1"/>
              <a:t>giugno</a:t>
            </a:r>
            <a:r>
              <a:rPr sz="2000" dirty="0"/>
              <a:t> 2019 ha</a:t>
            </a:r>
            <a:r>
              <a:rPr lang="it-IT" sz="2000" dirty="0" err="1"/>
              <a:t>nno</a:t>
            </a:r>
            <a:r>
              <a:rPr sz="2000" dirty="0"/>
              <a:t> </a:t>
            </a:r>
            <a:r>
              <a:rPr sz="2000" dirty="0" err="1"/>
              <a:t>chiarito</a:t>
            </a:r>
            <a:r>
              <a:rPr sz="2000" dirty="0"/>
              <a:t>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categoria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 “</a:t>
            </a:r>
            <a:r>
              <a:rPr sz="2000" dirty="0" err="1"/>
              <a:t>società</a:t>
            </a:r>
            <a:r>
              <a:rPr sz="2000" dirty="0"/>
              <a:t> a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”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contiene</a:t>
            </a:r>
            <a:r>
              <a:rPr sz="2000" dirty="0"/>
              <a:t>  </a:t>
            </a:r>
            <a:r>
              <a:rPr sz="2000" dirty="0" err="1"/>
              <a:t>anche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sz="2000" dirty="0"/>
              <a:t> </a:t>
            </a:r>
            <a:r>
              <a:rPr sz="2000" dirty="0" err="1"/>
              <a:t>partecipate</a:t>
            </a:r>
            <a:r>
              <a:rPr sz="2000" dirty="0"/>
              <a:t> da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Amministrazioni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, </a:t>
            </a:r>
            <a:r>
              <a:rPr sz="2000" dirty="0" err="1"/>
              <a:t>ciascuna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quali</a:t>
            </a:r>
            <a:r>
              <a:rPr lang="it-IT" sz="2000" dirty="0"/>
              <a:t> </a:t>
            </a:r>
            <a:r>
              <a:rPr sz="2000" dirty="0" err="1"/>
              <a:t>titolare</a:t>
            </a:r>
            <a:r>
              <a:rPr sz="2000" dirty="0"/>
              <a:t> di </a:t>
            </a:r>
            <a:r>
              <a:rPr sz="2000" dirty="0" err="1"/>
              <a:t>diritti</a:t>
            </a:r>
            <a:r>
              <a:rPr sz="2000" dirty="0"/>
              <a:t> di </a:t>
            </a:r>
            <a:r>
              <a:rPr sz="2000" dirty="0" err="1"/>
              <a:t>voto</a:t>
            </a:r>
            <a:r>
              <a:rPr sz="2000" dirty="0"/>
              <a:t> </a:t>
            </a:r>
            <a:r>
              <a:rPr sz="2000" dirty="0" err="1"/>
              <a:t>inferiori</a:t>
            </a:r>
            <a:r>
              <a:rPr sz="2000" dirty="0"/>
              <a:t> a 50% di </a:t>
            </a:r>
            <a:r>
              <a:rPr sz="2000" dirty="0" err="1"/>
              <a:t>quelli</a:t>
            </a:r>
            <a:r>
              <a:rPr sz="2000" dirty="0"/>
              <a:t> </a:t>
            </a:r>
            <a:r>
              <a:rPr sz="2000" dirty="0" err="1"/>
              <a:t>complessivi</a:t>
            </a:r>
            <a:r>
              <a:rPr sz="2000" dirty="0"/>
              <a:t>, le </a:t>
            </a:r>
            <a:r>
              <a:rPr sz="2000" dirty="0" err="1"/>
              <a:t>quali</a:t>
            </a:r>
            <a:r>
              <a:rPr sz="2000" dirty="0"/>
              <a:t> </a:t>
            </a:r>
            <a:r>
              <a:rPr sz="2000" dirty="0" err="1"/>
              <a:t>dispongano</a:t>
            </a:r>
            <a:r>
              <a:rPr lang="it-IT" sz="2000" dirty="0"/>
              <a:t> </a:t>
            </a:r>
            <a:r>
              <a:rPr sz="2000" dirty="0" err="1"/>
              <a:t>complessivamente</a:t>
            </a:r>
            <a:r>
              <a:rPr sz="2000" dirty="0"/>
              <a:t> </a:t>
            </a:r>
            <a:r>
              <a:rPr lang="it-IT" sz="2000" dirty="0"/>
              <a:t>in </a:t>
            </a:r>
            <a:r>
              <a:rPr sz="2000" dirty="0" err="1"/>
              <a:t>Assemblea</a:t>
            </a:r>
            <a:r>
              <a:rPr sz="2000" dirty="0"/>
              <a:t> </a:t>
            </a:r>
            <a:r>
              <a:rPr sz="2000" dirty="0" err="1"/>
              <a:t>ordinaria</a:t>
            </a:r>
            <a:r>
              <a:rPr sz="2000" dirty="0"/>
              <a:t>  </a:t>
            </a:r>
            <a:r>
              <a:rPr sz="2000" dirty="0" err="1"/>
              <a:t>dei</a:t>
            </a:r>
            <a:r>
              <a:rPr sz="2000" dirty="0"/>
              <a:t> </a:t>
            </a:r>
            <a:r>
              <a:rPr sz="2000" dirty="0" err="1"/>
              <a:t>voti</a:t>
            </a:r>
            <a:r>
              <a:rPr sz="2000" dirty="0"/>
              <a:t> </a:t>
            </a:r>
            <a:r>
              <a:rPr sz="2000" dirty="0" err="1"/>
              <a:t>previsti</a:t>
            </a:r>
            <a:r>
              <a:rPr sz="2000" dirty="0"/>
              <a:t> da</a:t>
            </a:r>
            <a:r>
              <a:rPr lang="it-IT" sz="2000" dirty="0"/>
              <a:t> </a:t>
            </a:r>
            <a:r>
              <a:rPr sz="2000" dirty="0"/>
              <a:t>art. 2359 c.c.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turning point  e punto di </a:t>
            </a:r>
            <a:r>
              <a:rPr sz="2000" dirty="0" err="1"/>
              <a:t>approdo</a:t>
            </a:r>
            <a:r>
              <a:rPr sz="2000" dirty="0"/>
              <a:t> di un </a:t>
            </a:r>
            <a:r>
              <a:rPr sz="2000" dirty="0" err="1"/>
              <a:t>serrato</a:t>
            </a:r>
            <a:r>
              <a:rPr sz="2000" dirty="0"/>
              <a:t> </a:t>
            </a:r>
            <a:r>
              <a:rPr sz="2000" dirty="0" err="1"/>
              <a:t>confronto</a:t>
            </a:r>
            <a:r>
              <a:rPr lang="it-IT" sz="2000" dirty="0"/>
              <a:t> </a:t>
            </a:r>
            <a:r>
              <a:rPr sz="2000" dirty="0" err="1"/>
              <a:t>dottrinario</a:t>
            </a:r>
            <a:r>
              <a:rPr lang="it-IT" sz="2000" dirty="0"/>
              <a:t>:</a:t>
            </a:r>
            <a:r>
              <a:rPr sz="2000" dirty="0"/>
              <a:t>  vi</a:t>
            </a:r>
            <a:r>
              <a:rPr lang="it-IT" sz="2000" dirty="0"/>
              <a:t>a</a:t>
            </a:r>
            <a:r>
              <a:rPr sz="2000" dirty="0"/>
              <a:t> </a:t>
            </a:r>
            <a:r>
              <a:rPr sz="2000" dirty="0" err="1"/>
              <a:t>interpretazioni</a:t>
            </a:r>
            <a:r>
              <a:rPr sz="2000" dirty="0"/>
              <a:t> in base a cui  </a:t>
            </a:r>
            <a:r>
              <a:rPr sz="2000" dirty="0" err="1"/>
              <a:t>molte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sz="2000" dirty="0"/>
              <a:t> a </a:t>
            </a:r>
            <a:r>
              <a:rPr sz="2000" dirty="0" err="1"/>
              <a:t>partecipazione</a:t>
            </a:r>
            <a:r>
              <a:rPr lang="it-IT" sz="2000" dirty="0"/>
              <a:t> pubblica plurima tentavano di sottrarsi a disposizioni contenute in Testo Unico delle Società partecipate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dibattito fra operatori ruotava intorno  a interpretazione  di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“controllo” prevista a art. 2, c . 1, lett. b), del TUSP  e a quella di “società a controllo pubblico” prevista a successiva lettera m).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endParaRPr sz="2000"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1EA9C29A-B6AD-A802-C6DC-33C48259D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73DF49B-73B5-170F-FEE4-350112633D94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94681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46" y="91440"/>
            <a:ext cx="1195133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N</a:t>
            </a:r>
            <a:r>
              <a:rPr sz="2000" dirty="0" err="1"/>
              <a:t>ozione</a:t>
            </a:r>
            <a:r>
              <a:rPr sz="2000" dirty="0"/>
              <a:t> di “</a:t>
            </a:r>
            <a:r>
              <a:rPr sz="2000" dirty="0" err="1"/>
              <a:t>controllo</a:t>
            </a:r>
            <a:r>
              <a:rPr sz="2000" dirty="0"/>
              <a:t>” d</a:t>
            </a:r>
            <a:r>
              <a:rPr lang="it-IT" sz="2000" dirty="0"/>
              <a:t>i</a:t>
            </a:r>
            <a:r>
              <a:rPr sz="2000" dirty="0"/>
              <a:t>  </a:t>
            </a:r>
            <a:r>
              <a:rPr sz="2000" dirty="0" err="1"/>
              <a:t>riferito</a:t>
            </a:r>
            <a:r>
              <a:rPr sz="2000" dirty="0"/>
              <a:t> </a:t>
            </a:r>
            <a:r>
              <a:rPr sz="2000" dirty="0" err="1"/>
              <a:t>decreto</a:t>
            </a:r>
            <a:r>
              <a:rPr sz="2000" dirty="0"/>
              <a:t> </a:t>
            </a:r>
            <a:r>
              <a:rPr sz="2000" dirty="0" err="1"/>
              <a:t>legislativo</a:t>
            </a:r>
            <a:r>
              <a:rPr sz="2000" dirty="0"/>
              <a:t> </a:t>
            </a:r>
            <a:r>
              <a:rPr sz="2000" dirty="0" err="1"/>
              <a:t>implica</a:t>
            </a:r>
            <a:r>
              <a:rPr sz="2000" dirty="0"/>
              <a:t>  “la </a:t>
            </a:r>
            <a:r>
              <a:rPr sz="2000" dirty="0" err="1"/>
              <a:t>situazione</a:t>
            </a:r>
            <a:r>
              <a:rPr sz="2000" dirty="0"/>
              <a:t> </a:t>
            </a:r>
            <a:r>
              <a:rPr sz="2000" dirty="0" err="1"/>
              <a:t>descritta</a:t>
            </a:r>
            <a:r>
              <a:rPr lang="it-IT" sz="2000" dirty="0"/>
              <a:t> </a:t>
            </a:r>
            <a:r>
              <a:rPr sz="2000" dirty="0" err="1"/>
              <a:t>nell’articolo</a:t>
            </a:r>
            <a:r>
              <a:rPr sz="2000" dirty="0"/>
              <a:t> 2359 del </a:t>
            </a:r>
            <a:r>
              <a:rPr sz="2000" dirty="0" err="1"/>
              <a:t>codice</a:t>
            </a:r>
            <a:r>
              <a:rPr sz="2000" dirty="0"/>
              <a:t> civile. Il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può</a:t>
            </a:r>
            <a:r>
              <a:rPr sz="2000" dirty="0"/>
              <a:t> </a:t>
            </a:r>
            <a:r>
              <a:rPr sz="2000" dirty="0" err="1"/>
              <a:t>sussistere</a:t>
            </a:r>
            <a:r>
              <a:rPr sz="2000" dirty="0"/>
              <a:t> </a:t>
            </a:r>
            <a:r>
              <a:rPr sz="2000" dirty="0" err="1"/>
              <a:t>anche</a:t>
            </a:r>
            <a:r>
              <a:rPr sz="2000" dirty="0"/>
              <a:t> </a:t>
            </a:r>
            <a:r>
              <a:rPr sz="2000" dirty="0" err="1"/>
              <a:t>quando</a:t>
            </a:r>
            <a:r>
              <a:rPr sz="2000" dirty="0"/>
              <a:t>, in </a:t>
            </a:r>
            <a:r>
              <a:rPr sz="2000" dirty="0" err="1"/>
              <a:t>applicazione</a:t>
            </a:r>
            <a:r>
              <a:rPr lang="it-IT" sz="2000" dirty="0"/>
              <a:t> </a:t>
            </a:r>
            <a:r>
              <a:rPr sz="2000" dirty="0"/>
              <a:t>di </a:t>
            </a:r>
            <a:r>
              <a:rPr sz="2000" dirty="0" err="1"/>
              <a:t>norme</a:t>
            </a:r>
            <a:r>
              <a:rPr sz="2000" dirty="0"/>
              <a:t> di </a:t>
            </a:r>
            <a:r>
              <a:rPr sz="2000" dirty="0" err="1"/>
              <a:t>legge</a:t>
            </a:r>
            <a:r>
              <a:rPr sz="2000" dirty="0"/>
              <a:t> o </a:t>
            </a:r>
            <a:r>
              <a:rPr sz="2000" dirty="0" err="1"/>
              <a:t>statutarie</a:t>
            </a:r>
            <a:r>
              <a:rPr sz="2000" dirty="0"/>
              <a:t> o di </a:t>
            </a:r>
            <a:r>
              <a:rPr sz="2000" dirty="0" err="1"/>
              <a:t>patti</a:t>
            </a:r>
            <a:r>
              <a:rPr sz="2000" dirty="0"/>
              <a:t> </a:t>
            </a:r>
            <a:r>
              <a:rPr sz="2000" dirty="0" err="1"/>
              <a:t>parasociali</a:t>
            </a:r>
            <a:r>
              <a:rPr sz="2000" dirty="0"/>
              <a:t>, per le </a:t>
            </a:r>
            <a:r>
              <a:rPr sz="2000" dirty="0" err="1"/>
              <a:t>decisioni</a:t>
            </a:r>
            <a:r>
              <a:rPr sz="2000" dirty="0"/>
              <a:t> </a:t>
            </a:r>
            <a:r>
              <a:rPr sz="2000" dirty="0" err="1"/>
              <a:t>finanziarie</a:t>
            </a:r>
            <a:r>
              <a:rPr sz="2000" dirty="0"/>
              <a:t> e </a:t>
            </a:r>
            <a:r>
              <a:rPr sz="2000" dirty="0" err="1"/>
              <a:t>gestionali</a:t>
            </a:r>
            <a:r>
              <a:rPr lang="it-IT" sz="2000" dirty="0"/>
              <a:t> </a:t>
            </a:r>
            <a:r>
              <a:rPr sz="2000" dirty="0" err="1"/>
              <a:t>strategiche</a:t>
            </a:r>
            <a:r>
              <a:rPr sz="2000" dirty="0"/>
              <a:t> relative </a:t>
            </a:r>
            <a:r>
              <a:rPr sz="2000" dirty="0" err="1"/>
              <a:t>all’attività</a:t>
            </a:r>
            <a:r>
              <a:rPr sz="2000" dirty="0"/>
              <a:t> soc </a:t>
            </a:r>
            <a:r>
              <a:rPr sz="2000" dirty="0" err="1"/>
              <a:t>iale</a:t>
            </a:r>
            <a:r>
              <a:rPr sz="2000" dirty="0"/>
              <a:t> è </a:t>
            </a:r>
            <a:r>
              <a:rPr sz="2000" dirty="0" err="1"/>
              <a:t>richiesto</a:t>
            </a:r>
            <a:r>
              <a:rPr sz="2000" dirty="0"/>
              <a:t> il </a:t>
            </a:r>
            <a:r>
              <a:rPr sz="2000" dirty="0" err="1"/>
              <a:t>consenso</a:t>
            </a:r>
            <a:r>
              <a:rPr sz="2000" dirty="0"/>
              <a:t> </a:t>
            </a:r>
            <a:r>
              <a:rPr sz="2000" dirty="0" err="1"/>
              <a:t>unanime</a:t>
            </a:r>
            <a:r>
              <a:rPr sz="2000" dirty="0"/>
              <a:t> di tutte le parti </a:t>
            </a:r>
            <a:r>
              <a:rPr sz="2000" dirty="0" err="1"/>
              <a:t>che</a:t>
            </a:r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condividono</a:t>
            </a:r>
            <a:r>
              <a:rPr sz="2000" dirty="0"/>
              <a:t> il </a:t>
            </a:r>
            <a:r>
              <a:rPr sz="2000" dirty="0" err="1"/>
              <a:t>controllo</a:t>
            </a:r>
            <a:r>
              <a:rPr sz="2000" dirty="0"/>
              <a:t>”</a:t>
            </a:r>
            <a:endParaRPr lang="it-IT"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la </a:t>
            </a:r>
            <a:r>
              <a:rPr sz="2000" dirty="0" err="1"/>
              <a:t>definizione</a:t>
            </a:r>
            <a:r>
              <a:rPr sz="2000" dirty="0"/>
              <a:t> di  “</a:t>
            </a:r>
            <a:r>
              <a:rPr sz="2000" dirty="0" err="1"/>
              <a:t>società</a:t>
            </a:r>
            <a:r>
              <a:rPr sz="2000" dirty="0"/>
              <a:t> a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”  è </a:t>
            </a:r>
            <a:r>
              <a:rPr sz="2000" dirty="0" err="1"/>
              <a:t>legata</a:t>
            </a:r>
            <a:r>
              <a:rPr sz="2000" dirty="0"/>
              <a:t> a</a:t>
            </a:r>
            <a:r>
              <a:rPr lang="it-IT" sz="2000" dirty="0"/>
              <a:t> </a:t>
            </a:r>
            <a:r>
              <a:rPr sz="2000" dirty="0" err="1"/>
              <a:t>situazione</a:t>
            </a:r>
            <a:r>
              <a:rPr sz="2000" dirty="0"/>
              <a:t>  in cui “</a:t>
            </a:r>
            <a:r>
              <a:rPr sz="2000" dirty="0" err="1"/>
              <a:t>una</a:t>
            </a:r>
            <a:r>
              <a:rPr sz="2000" dirty="0"/>
              <a:t> o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amministrazioni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 </a:t>
            </a:r>
            <a:r>
              <a:rPr sz="2000" dirty="0" err="1"/>
              <a:t>esercitano</a:t>
            </a:r>
            <a:r>
              <a:rPr sz="2000" dirty="0"/>
              <a:t> </a:t>
            </a:r>
            <a:r>
              <a:rPr sz="2000" dirty="0" err="1"/>
              <a:t>poteri</a:t>
            </a:r>
            <a:r>
              <a:rPr sz="2000" dirty="0"/>
              <a:t> di </a:t>
            </a:r>
            <a:r>
              <a:rPr sz="2000" dirty="0" err="1"/>
              <a:t>controllo</a:t>
            </a:r>
            <a:r>
              <a:rPr sz="2000" dirty="0"/>
              <a:t> ai sensi</a:t>
            </a:r>
            <a:r>
              <a:rPr lang="it-IT"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lettera</a:t>
            </a:r>
            <a:r>
              <a:rPr sz="2000" dirty="0"/>
              <a:t> b)”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Già</a:t>
            </a:r>
            <a:r>
              <a:rPr sz="2000" dirty="0"/>
              <a:t> la </a:t>
            </a:r>
            <a:r>
              <a:rPr sz="2000" dirty="0" err="1"/>
              <a:t>Struttura</a:t>
            </a:r>
            <a:r>
              <a:rPr sz="2000" dirty="0"/>
              <a:t> di </a:t>
            </a:r>
            <a:r>
              <a:rPr sz="2000" dirty="0" err="1"/>
              <a:t>monitoraggio</a:t>
            </a:r>
            <a:r>
              <a:rPr sz="2000" dirty="0"/>
              <a:t> e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partecipazioni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 del </a:t>
            </a:r>
            <a:r>
              <a:rPr sz="2000" dirty="0" err="1"/>
              <a:t>Ministero</a:t>
            </a:r>
            <a:r>
              <a:rPr lang="it-IT" sz="2000" dirty="0"/>
              <a:t> </a:t>
            </a:r>
            <a:r>
              <a:rPr sz="2000" dirty="0" err="1"/>
              <a:t>dell’economia</a:t>
            </a:r>
            <a:r>
              <a:rPr sz="2000" dirty="0"/>
              <a:t> e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finanze</a:t>
            </a:r>
            <a:r>
              <a:rPr sz="2000" dirty="0"/>
              <a:t>, con </a:t>
            </a:r>
            <a:r>
              <a:rPr sz="2000" dirty="0" err="1"/>
              <a:t>l’orientamento</a:t>
            </a:r>
            <a:r>
              <a:rPr sz="2000" dirty="0"/>
              <a:t> del 15 </a:t>
            </a:r>
            <a:r>
              <a:rPr sz="2000" dirty="0" err="1"/>
              <a:t>febbraio</a:t>
            </a:r>
            <a:r>
              <a:rPr sz="2000" dirty="0"/>
              <a:t> 2018, </a:t>
            </a:r>
            <a:r>
              <a:rPr sz="2000" dirty="0" err="1"/>
              <a:t>aveva</a:t>
            </a:r>
            <a:r>
              <a:rPr sz="2000" dirty="0"/>
              <a:t> </a:t>
            </a:r>
            <a:r>
              <a:rPr sz="2000" dirty="0" err="1"/>
              <a:t>evidenziato</a:t>
            </a:r>
            <a:r>
              <a:rPr lang="it-IT" sz="2000" dirty="0"/>
              <a:t> </a:t>
            </a:r>
            <a:r>
              <a:rPr sz="2000" dirty="0" err="1"/>
              <a:t>alcuni</a:t>
            </a:r>
            <a:r>
              <a:rPr sz="2000" dirty="0"/>
              <a:t> </a:t>
            </a:r>
            <a:r>
              <a:rPr sz="2000" dirty="0" err="1"/>
              <a:t>concetti</a:t>
            </a:r>
            <a:r>
              <a:rPr sz="2000" dirty="0"/>
              <a:t> </a:t>
            </a:r>
            <a:r>
              <a:rPr sz="2000" dirty="0" err="1"/>
              <a:t>fondamentali</a:t>
            </a:r>
            <a:r>
              <a:rPr sz="2000" dirty="0"/>
              <a:t>, in </a:t>
            </a:r>
            <a:r>
              <a:rPr sz="2000" dirty="0" err="1"/>
              <a:t>particolare</a:t>
            </a:r>
            <a:r>
              <a:rPr sz="2000" dirty="0"/>
              <a:t> :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1. le </a:t>
            </a:r>
            <a:r>
              <a:rPr sz="2000" dirty="0" err="1"/>
              <a:t>definizioni</a:t>
            </a:r>
            <a:r>
              <a:rPr sz="2000" dirty="0"/>
              <a:t> di “</a:t>
            </a:r>
            <a:r>
              <a:rPr sz="2000" dirty="0" err="1"/>
              <a:t>controllo</a:t>
            </a:r>
            <a:r>
              <a:rPr sz="2000" dirty="0"/>
              <a:t>”  </a:t>
            </a:r>
            <a:r>
              <a:rPr sz="2000" dirty="0" err="1"/>
              <a:t>positivizz</a:t>
            </a:r>
            <a:r>
              <a:rPr sz="2000" dirty="0"/>
              <a:t> ate dal D.  </a:t>
            </a:r>
            <a:r>
              <a:rPr sz="2000" dirty="0" err="1"/>
              <a:t>Lgs</a:t>
            </a:r>
            <a:r>
              <a:rPr sz="2000" dirty="0"/>
              <a:t>. 175/2016, </a:t>
            </a:r>
            <a:r>
              <a:rPr sz="2000" dirty="0" err="1"/>
              <a:t>rilevano</a:t>
            </a:r>
            <a:r>
              <a:rPr sz="2000" dirty="0"/>
              <a:t> ai soli </a:t>
            </a:r>
            <a:r>
              <a:rPr sz="2000" dirty="0" err="1"/>
              <a:t>fini</a:t>
            </a:r>
            <a:r>
              <a:rPr lang="it-IT" sz="2000" dirty="0"/>
              <a:t> </a:t>
            </a:r>
            <a:r>
              <a:rPr sz="2000" dirty="0" err="1"/>
              <a:t>dell’esatta</a:t>
            </a:r>
            <a:r>
              <a:rPr sz="2000" dirty="0"/>
              <a:t> </a:t>
            </a:r>
            <a:r>
              <a:rPr sz="2000" dirty="0" err="1"/>
              <a:t>perimetrazione</a:t>
            </a:r>
            <a:r>
              <a:rPr sz="2000" dirty="0"/>
              <a:t>, </a:t>
            </a:r>
            <a:r>
              <a:rPr sz="2000" dirty="0" err="1"/>
              <a:t>oggettiva</a:t>
            </a:r>
            <a:r>
              <a:rPr sz="2000" dirty="0"/>
              <a:t> e </a:t>
            </a:r>
            <a:r>
              <a:rPr sz="2000" dirty="0" err="1"/>
              <a:t>soggettiva</a:t>
            </a:r>
            <a:r>
              <a:rPr sz="2000" dirty="0"/>
              <a:t>,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disposizioni</a:t>
            </a:r>
            <a:r>
              <a:rPr sz="2000" dirty="0"/>
              <a:t> di tale testo </a:t>
            </a:r>
            <a:r>
              <a:rPr sz="2000" dirty="0" err="1"/>
              <a:t>unico</a:t>
            </a:r>
            <a:r>
              <a:rPr sz="2000" dirty="0"/>
              <a:t> e non</a:t>
            </a:r>
            <a:r>
              <a:rPr lang="it-IT" sz="2000" dirty="0"/>
              <a:t> </a:t>
            </a:r>
            <a:r>
              <a:rPr sz="2000" dirty="0" err="1"/>
              <a:t>anche</a:t>
            </a:r>
            <a:r>
              <a:rPr sz="2000" dirty="0"/>
              <a:t> per </a:t>
            </a:r>
            <a:r>
              <a:rPr sz="2000" dirty="0" err="1"/>
              <a:t>l’applicazione</a:t>
            </a:r>
            <a:r>
              <a:rPr sz="2000" dirty="0"/>
              <a:t> di </a:t>
            </a:r>
            <a:r>
              <a:rPr sz="2000" dirty="0" err="1"/>
              <a:t>altre</a:t>
            </a:r>
            <a:r>
              <a:rPr sz="2000" dirty="0"/>
              <a:t> </a:t>
            </a:r>
            <a:r>
              <a:rPr sz="2000" dirty="0" err="1"/>
              <a:t>norme</a:t>
            </a:r>
            <a:r>
              <a:rPr sz="2000" dirty="0"/>
              <a:t>, in </a:t>
            </a:r>
            <a:r>
              <a:rPr sz="2000" dirty="0" err="1"/>
              <a:t>particolare</a:t>
            </a:r>
            <a:r>
              <a:rPr sz="2000" dirty="0"/>
              <a:t> del </a:t>
            </a:r>
            <a:r>
              <a:rPr sz="2000" dirty="0" err="1"/>
              <a:t>Codice</a:t>
            </a:r>
            <a:r>
              <a:rPr sz="2000" dirty="0"/>
              <a:t> civile;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2. il TUSP  dispone </a:t>
            </a:r>
            <a:r>
              <a:rPr sz="2000" dirty="0" err="1"/>
              <a:t>che</a:t>
            </a:r>
            <a:r>
              <a:rPr sz="2000" dirty="0"/>
              <a:t>, </a:t>
            </a:r>
            <a:r>
              <a:rPr sz="2000" dirty="0" err="1"/>
              <a:t>su</a:t>
            </a:r>
            <a:r>
              <a:rPr sz="2000" dirty="0"/>
              <a:t> </a:t>
            </a:r>
            <a:r>
              <a:rPr sz="2000" dirty="0" err="1"/>
              <a:t>stesse</a:t>
            </a:r>
            <a:r>
              <a:rPr sz="2000" dirty="0"/>
              <a:t> </a:t>
            </a:r>
            <a:r>
              <a:rPr sz="2000" dirty="0" err="1"/>
              <a:t>materie</a:t>
            </a:r>
            <a:r>
              <a:rPr sz="2000" dirty="0"/>
              <a:t>,  </a:t>
            </a:r>
            <a:r>
              <a:rPr sz="2000" dirty="0" err="1"/>
              <a:t>norme</a:t>
            </a:r>
            <a:r>
              <a:rPr sz="2000" dirty="0"/>
              <a:t> del </a:t>
            </a:r>
            <a:r>
              <a:rPr sz="2000" dirty="0" err="1"/>
              <a:t>Codice</a:t>
            </a:r>
            <a:r>
              <a:rPr sz="2000" dirty="0"/>
              <a:t> civile e, in generale, </a:t>
            </a:r>
            <a:r>
              <a:rPr sz="2000" dirty="0" err="1"/>
              <a:t>norme</a:t>
            </a:r>
            <a:r>
              <a:rPr sz="2000" dirty="0"/>
              <a:t> di </a:t>
            </a:r>
            <a:r>
              <a:rPr sz="2000" dirty="0" err="1"/>
              <a:t>diritto</a:t>
            </a:r>
            <a:r>
              <a:rPr sz="2000" dirty="0"/>
              <a:t> </a:t>
            </a:r>
            <a:r>
              <a:rPr sz="2000" dirty="0" err="1"/>
              <a:t>privato</a:t>
            </a:r>
            <a:r>
              <a:rPr sz="2000" dirty="0"/>
              <a:t>, </a:t>
            </a:r>
            <a:r>
              <a:rPr sz="2000" dirty="0" err="1"/>
              <a:t>sono</a:t>
            </a:r>
            <a:r>
              <a:rPr sz="2000" dirty="0"/>
              <a:t> recessive rispetto a </a:t>
            </a:r>
            <a:r>
              <a:rPr sz="2000" dirty="0" err="1"/>
              <a:t>norme</a:t>
            </a:r>
            <a:r>
              <a:rPr sz="2000" dirty="0"/>
              <a:t> </a:t>
            </a:r>
            <a:r>
              <a:rPr sz="2000" dirty="0" err="1"/>
              <a:t>contenute</a:t>
            </a:r>
            <a:r>
              <a:rPr sz="2000" dirty="0"/>
              <a:t> </a:t>
            </a:r>
            <a:r>
              <a:rPr sz="2000" dirty="0" err="1"/>
              <a:t>nel</a:t>
            </a:r>
            <a:r>
              <a:rPr sz="2000" dirty="0"/>
              <a:t> </a:t>
            </a:r>
            <a:r>
              <a:rPr sz="2000" dirty="0" err="1"/>
              <a:t>decreto</a:t>
            </a:r>
            <a:r>
              <a:rPr lang="it-IT" sz="2000" dirty="0"/>
              <a:t> </a:t>
            </a:r>
            <a:r>
              <a:rPr sz="2000" dirty="0" err="1"/>
              <a:t>legislativo</a:t>
            </a:r>
            <a:r>
              <a:rPr sz="2000" dirty="0"/>
              <a:t> </a:t>
            </a:r>
            <a:r>
              <a:rPr sz="2000" dirty="0" err="1"/>
              <a:t>regolante</a:t>
            </a:r>
            <a:r>
              <a:rPr sz="2000" dirty="0"/>
              <a:t> la </a:t>
            </a:r>
            <a:r>
              <a:rPr sz="2000" dirty="0" err="1"/>
              <a:t>materia</a:t>
            </a:r>
            <a:r>
              <a:rPr sz="2000" dirty="0"/>
              <a:t> ; </a:t>
            </a:r>
            <a:r>
              <a:rPr sz="2000" dirty="0" err="1"/>
              <a:t>medesimo</a:t>
            </a:r>
            <a:r>
              <a:rPr sz="2000" dirty="0"/>
              <a:t>  </a:t>
            </a:r>
            <a:r>
              <a:rPr sz="2000" dirty="0" err="1"/>
              <a:t>criterio</a:t>
            </a:r>
            <a:r>
              <a:rPr sz="2000" dirty="0"/>
              <a:t> di </a:t>
            </a:r>
            <a:r>
              <a:rPr sz="2000" dirty="0" err="1"/>
              <a:t>prevalenza</a:t>
            </a:r>
            <a:r>
              <a:rPr sz="2000" dirty="0"/>
              <a:t> vale </a:t>
            </a:r>
            <a:r>
              <a:rPr sz="2000" dirty="0" err="1"/>
              <a:t>quindi</a:t>
            </a:r>
            <a:r>
              <a:rPr sz="2000" dirty="0"/>
              <a:t> </a:t>
            </a:r>
            <a:r>
              <a:rPr sz="2000" dirty="0" err="1"/>
              <a:t>anche</a:t>
            </a:r>
            <a:r>
              <a:rPr sz="2000" dirty="0"/>
              <a:t> in </a:t>
            </a:r>
            <a:r>
              <a:rPr sz="2000" dirty="0" err="1"/>
              <a:t>sede</a:t>
            </a:r>
            <a:r>
              <a:rPr lang="it-IT" sz="2000" dirty="0"/>
              <a:t> </a:t>
            </a:r>
            <a:r>
              <a:rPr sz="2000" dirty="0"/>
              <a:t>di </a:t>
            </a:r>
            <a:r>
              <a:rPr sz="2000" dirty="0" err="1"/>
              <a:t>individuazione</a:t>
            </a:r>
            <a:r>
              <a:rPr sz="2000" dirty="0"/>
              <a:t> </a:t>
            </a:r>
            <a:r>
              <a:rPr sz="2000" dirty="0" err="1"/>
              <a:t>dell’aggregato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“</a:t>
            </a:r>
            <a:r>
              <a:rPr sz="2000" dirty="0" err="1"/>
              <a:t>società</a:t>
            </a:r>
            <a:r>
              <a:rPr sz="2000" dirty="0"/>
              <a:t> a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”;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3. </a:t>
            </a:r>
            <a:r>
              <a:rPr sz="2000" dirty="0" err="1"/>
              <a:t>i</a:t>
            </a:r>
            <a:r>
              <a:rPr sz="2000" dirty="0"/>
              <a:t> </a:t>
            </a:r>
            <a:r>
              <a:rPr sz="2000" dirty="0" err="1"/>
              <a:t>concetti</a:t>
            </a:r>
            <a:r>
              <a:rPr sz="2000" dirty="0"/>
              <a:t>  di “</a:t>
            </a:r>
            <a:r>
              <a:rPr sz="2000" dirty="0" err="1"/>
              <a:t>controllo</a:t>
            </a:r>
            <a:r>
              <a:rPr sz="2000" dirty="0"/>
              <a:t>” </a:t>
            </a:r>
            <a:r>
              <a:rPr sz="2000" dirty="0" err="1"/>
              <a:t>introdotti</a:t>
            </a:r>
            <a:r>
              <a:rPr sz="2000" dirty="0"/>
              <a:t>  dal D. </a:t>
            </a:r>
            <a:r>
              <a:rPr sz="2000" dirty="0" err="1"/>
              <a:t>Lgs</a:t>
            </a:r>
            <a:r>
              <a:rPr sz="2000" dirty="0"/>
              <a:t>. 175/2016 </a:t>
            </a:r>
            <a:r>
              <a:rPr sz="2000" dirty="0" err="1"/>
              <a:t>sono</a:t>
            </a:r>
            <a:r>
              <a:rPr sz="2000" dirty="0"/>
              <a:t>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ampi</a:t>
            </a:r>
            <a:r>
              <a:rPr sz="2000" dirty="0"/>
              <a:t> (o </a:t>
            </a:r>
            <a:r>
              <a:rPr sz="2000" dirty="0" err="1"/>
              <a:t>comunque</a:t>
            </a:r>
            <a:r>
              <a:rPr lang="it-IT" sz="2000" dirty="0"/>
              <a:t> </a:t>
            </a:r>
            <a:r>
              <a:rPr sz="2000" dirty="0"/>
              <a:t>non </a:t>
            </a:r>
            <a:r>
              <a:rPr sz="2000" dirty="0" err="1"/>
              <a:t>esattamente</a:t>
            </a:r>
            <a:r>
              <a:rPr sz="2000" dirty="0"/>
              <a:t> </a:t>
            </a:r>
            <a:r>
              <a:rPr sz="2000" dirty="0" err="1"/>
              <a:t>coincidenti</a:t>
            </a:r>
            <a:r>
              <a:rPr sz="2000" dirty="0"/>
              <a:t>) di quelle </a:t>
            </a:r>
            <a:r>
              <a:rPr sz="2000" dirty="0" err="1"/>
              <a:t>civilistiche</a:t>
            </a:r>
            <a:r>
              <a:rPr sz="2000" dirty="0"/>
              <a:t>;</a:t>
            </a:r>
          </a:p>
        </p:txBody>
      </p:sp>
      <p:pic>
        <p:nvPicPr>
          <p:cNvPr id="3" name="Picture 2" descr="bilancia Giustizi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6FFF27-CCFB-DCBD-D3A7-318195AFD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086675-266A-CCC1-66B8-9025F47203C9}"/>
              </a:ext>
            </a:extLst>
          </p:cNvPr>
          <p:cNvSpPr txBox="1"/>
          <p:nvPr/>
        </p:nvSpPr>
        <p:spPr>
          <a:xfrm>
            <a:off x="118745" y="91440"/>
            <a:ext cx="1195133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4. </a:t>
            </a:r>
            <a:r>
              <a:rPr sz="2000" dirty="0" err="1"/>
              <a:t>l’interpretazione</a:t>
            </a:r>
            <a:r>
              <a:rPr sz="2000" dirty="0"/>
              <a:t> </a:t>
            </a:r>
            <a:r>
              <a:rPr sz="2000" dirty="0" err="1"/>
              <a:t>letterale</a:t>
            </a:r>
            <a:r>
              <a:rPr sz="2000" dirty="0"/>
              <a:t> </a:t>
            </a:r>
            <a:r>
              <a:rPr sz="2000" dirty="0" err="1"/>
              <a:t>dell’art</a:t>
            </a:r>
            <a:r>
              <a:rPr sz="2000" dirty="0"/>
              <a:t>. 2 del TUSP , </a:t>
            </a:r>
            <a:r>
              <a:rPr sz="2000" dirty="0" err="1"/>
              <a:t>basata</a:t>
            </a:r>
            <a:r>
              <a:rPr sz="2000" dirty="0"/>
              <a:t> </a:t>
            </a:r>
            <a:r>
              <a:rPr sz="2000" dirty="0" err="1"/>
              <a:t>su</a:t>
            </a:r>
            <a:r>
              <a:rPr sz="2000" dirty="0"/>
              <a:t> </a:t>
            </a:r>
            <a:r>
              <a:rPr sz="2000" dirty="0" err="1"/>
              <a:t>combinato</a:t>
            </a:r>
            <a:r>
              <a:rPr sz="2000" dirty="0"/>
              <a:t> </a:t>
            </a:r>
            <a:r>
              <a:rPr sz="2000" dirty="0" err="1"/>
              <a:t>disposto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lang="it-IT" sz="2000" dirty="0"/>
              <a:t> </a:t>
            </a:r>
            <a:r>
              <a:rPr sz="2000" dirty="0" err="1"/>
              <a:t>lettere</a:t>
            </a:r>
            <a:r>
              <a:rPr sz="2000" dirty="0"/>
              <a:t> b) ed m) e del </a:t>
            </a:r>
            <a:r>
              <a:rPr sz="2000" dirty="0" err="1"/>
              <a:t>richiamo</a:t>
            </a:r>
            <a:r>
              <a:rPr sz="2000" dirty="0"/>
              <a:t> </a:t>
            </a:r>
            <a:r>
              <a:rPr sz="2000" dirty="0" err="1"/>
              <a:t>integrale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seconda</a:t>
            </a:r>
            <a:r>
              <a:rPr sz="2000" dirty="0"/>
              <a:t> </a:t>
            </a:r>
            <a:r>
              <a:rPr sz="2000" dirty="0" err="1"/>
              <a:t>alla</a:t>
            </a:r>
            <a:r>
              <a:rPr sz="2000" dirty="0"/>
              <a:t> prima e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riferibilità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lang="it-IT" sz="2000" dirty="0"/>
              <a:t> </a:t>
            </a:r>
            <a:r>
              <a:rPr sz="2000" dirty="0" err="1"/>
              <a:t>situazione</a:t>
            </a:r>
            <a:r>
              <a:rPr sz="2000" dirty="0"/>
              <a:t> </a:t>
            </a:r>
            <a:r>
              <a:rPr sz="2000" dirty="0" err="1"/>
              <a:t>descritta</a:t>
            </a:r>
            <a:r>
              <a:rPr sz="2000" dirty="0"/>
              <a:t> </a:t>
            </a:r>
            <a:r>
              <a:rPr sz="2000" dirty="0" err="1"/>
              <a:t>dall’art</a:t>
            </a:r>
            <a:r>
              <a:rPr sz="2000" dirty="0"/>
              <a:t>. 2359 c.c. a “</a:t>
            </a:r>
            <a:r>
              <a:rPr sz="2000" dirty="0" err="1"/>
              <a:t>una</a:t>
            </a:r>
            <a:r>
              <a:rPr sz="2000" dirty="0"/>
              <a:t> o </a:t>
            </a:r>
            <a:r>
              <a:rPr sz="2000" dirty="0" err="1"/>
              <a:t>più</a:t>
            </a:r>
            <a:r>
              <a:rPr sz="2000" dirty="0"/>
              <a:t>” </a:t>
            </a:r>
            <a:r>
              <a:rPr sz="2000" dirty="0" err="1"/>
              <a:t>amministrazioni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 </a:t>
            </a:r>
            <a:r>
              <a:rPr sz="2000" dirty="0" err="1"/>
              <a:t>socie</a:t>
            </a:r>
            <a:r>
              <a:rPr sz="2000" dirty="0"/>
              <a:t>, è</a:t>
            </a:r>
            <a:r>
              <a:rPr lang="it-IT" sz="2000" dirty="0"/>
              <a:t> </a:t>
            </a:r>
            <a:r>
              <a:rPr sz="2000" dirty="0" err="1"/>
              <a:t>ritenuta</a:t>
            </a:r>
            <a:r>
              <a:rPr sz="2000" dirty="0"/>
              <a:t> </a:t>
            </a:r>
            <a:r>
              <a:rPr sz="2000" dirty="0" err="1"/>
              <a:t>anche</a:t>
            </a:r>
            <a:r>
              <a:rPr sz="2000" dirty="0"/>
              <a:t> </a:t>
            </a:r>
            <a:r>
              <a:rPr sz="2000" dirty="0" err="1"/>
              <a:t>funzionale</a:t>
            </a:r>
            <a:r>
              <a:rPr sz="2000" dirty="0"/>
              <a:t> </a:t>
            </a:r>
            <a:r>
              <a:rPr sz="2000" dirty="0" err="1"/>
              <a:t>all’obiettivo</a:t>
            </a:r>
            <a:r>
              <a:rPr sz="2000" dirty="0"/>
              <a:t> del </a:t>
            </a:r>
            <a:r>
              <a:rPr sz="2000" dirty="0" err="1"/>
              <a:t>legislatore</a:t>
            </a:r>
            <a:r>
              <a:rPr sz="2000" dirty="0"/>
              <a:t> di </a:t>
            </a:r>
            <a:r>
              <a:rPr sz="2000" dirty="0" err="1"/>
              <a:t>assoggettare</a:t>
            </a:r>
            <a:r>
              <a:rPr sz="2000" dirty="0"/>
              <a:t> le “</a:t>
            </a:r>
            <a:r>
              <a:rPr sz="2000" dirty="0" err="1"/>
              <a:t>società</a:t>
            </a:r>
            <a:r>
              <a:rPr sz="2000" dirty="0"/>
              <a:t> a </a:t>
            </a:r>
            <a:r>
              <a:rPr sz="2000" dirty="0" err="1"/>
              <a:t>controllo</a:t>
            </a:r>
            <a:r>
              <a:rPr lang="it-IT" sz="2000" dirty="0"/>
              <a:t> </a:t>
            </a:r>
            <a:r>
              <a:rPr sz="2000" dirty="0" err="1"/>
              <a:t>pubblico</a:t>
            </a:r>
            <a:r>
              <a:rPr sz="2000" dirty="0"/>
              <a:t>” a </a:t>
            </a:r>
            <a:r>
              <a:rPr sz="2000" dirty="0" err="1"/>
              <a:t>disposizioni</a:t>
            </a:r>
            <a:r>
              <a:rPr sz="2000" dirty="0"/>
              <a:t>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stringenti</a:t>
            </a:r>
            <a:r>
              <a:rPr sz="2000" dirty="0"/>
              <a:t> rispetto a quelle, </a:t>
            </a:r>
            <a:r>
              <a:rPr sz="2000" dirty="0" err="1"/>
              <a:t>sicuramente</a:t>
            </a:r>
            <a:r>
              <a:rPr sz="2000" dirty="0"/>
              <a:t> </a:t>
            </a:r>
            <a:r>
              <a:rPr sz="2000" dirty="0" err="1"/>
              <a:t>meno</a:t>
            </a:r>
            <a:r>
              <a:rPr sz="2000" dirty="0"/>
              <a:t> </a:t>
            </a:r>
            <a:r>
              <a:rPr sz="2000" dirty="0" err="1"/>
              <a:t>rigorose</a:t>
            </a:r>
            <a:r>
              <a:rPr sz="2000" dirty="0"/>
              <a:t>, </a:t>
            </a:r>
            <a:r>
              <a:rPr sz="2000" dirty="0" err="1"/>
              <a:t>rivolte</a:t>
            </a:r>
            <a:r>
              <a:rPr lang="it-IT" sz="2000" dirty="0"/>
              <a:t> </a:t>
            </a:r>
            <a:r>
              <a:rPr sz="2000" dirty="0"/>
              <a:t>a </a:t>
            </a:r>
            <a:r>
              <a:rPr sz="2000" dirty="0" err="1"/>
              <a:t>organismi</a:t>
            </a:r>
            <a:r>
              <a:rPr sz="2000" dirty="0"/>
              <a:t> a  </a:t>
            </a:r>
            <a:r>
              <a:rPr sz="2000" dirty="0" err="1"/>
              <a:t>mera</a:t>
            </a:r>
            <a:r>
              <a:rPr sz="2000" dirty="0"/>
              <a:t> </a:t>
            </a:r>
            <a:r>
              <a:rPr sz="2000" dirty="0" err="1"/>
              <a:t>partecipazione</a:t>
            </a:r>
            <a:r>
              <a:rPr sz="2000" dirty="0"/>
              <a:t> </a:t>
            </a:r>
            <a:r>
              <a:rPr sz="2000" dirty="0" err="1"/>
              <a:t>pubblica</a:t>
            </a:r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5. in base a </a:t>
            </a:r>
            <a:r>
              <a:rPr sz="2000" dirty="0" err="1"/>
              <a:t>combinato</a:t>
            </a:r>
            <a:r>
              <a:rPr sz="2000" dirty="0"/>
              <a:t> </a:t>
            </a:r>
            <a:r>
              <a:rPr sz="2000" dirty="0" err="1"/>
              <a:t>disposto</a:t>
            </a:r>
            <a:r>
              <a:rPr sz="2000" dirty="0"/>
              <a:t> d</a:t>
            </a:r>
            <a:r>
              <a:rPr lang="it-IT" sz="2000" dirty="0"/>
              <a:t>i </a:t>
            </a:r>
            <a:r>
              <a:rPr sz="2000" dirty="0"/>
              <a:t>art. 2, c . 1, </a:t>
            </a:r>
            <a:r>
              <a:rPr sz="2000" dirty="0" err="1"/>
              <a:t>lett</a:t>
            </a:r>
            <a:r>
              <a:rPr sz="2000" dirty="0"/>
              <a:t>. b) e m), del TUSP  e d</a:t>
            </a:r>
            <a:r>
              <a:rPr lang="it-IT" sz="2000" dirty="0"/>
              <a:t>i </a:t>
            </a:r>
            <a:r>
              <a:rPr sz="2000" dirty="0"/>
              <a:t>art. 2359</a:t>
            </a:r>
            <a:r>
              <a:rPr lang="it-IT" sz="2000" dirty="0"/>
              <a:t> </a:t>
            </a:r>
            <a:r>
              <a:rPr sz="2000" dirty="0"/>
              <a:t>c.c.  </a:t>
            </a:r>
            <a:r>
              <a:rPr sz="2000" dirty="0" err="1"/>
              <a:t>Amministrazioni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 </a:t>
            </a:r>
            <a:r>
              <a:rPr sz="2000" dirty="0" err="1"/>
              <a:t>socie</a:t>
            </a:r>
            <a:r>
              <a:rPr sz="2000" dirty="0"/>
              <a:t> </a:t>
            </a:r>
            <a:r>
              <a:rPr sz="2000" dirty="0" err="1"/>
              <a:t>vengono</a:t>
            </a:r>
            <a:r>
              <a:rPr sz="2000" dirty="0"/>
              <a:t> individuate come un </a:t>
            </a:r>
            <a:r>
              <a:rPr sz="2000" dirty="0" err="1"/>
              <a:t>soggetto</a:t>
            </a:r>
            <a:r>
              <a:rPr sz="2000" dirty="0"/>
              <a:t> </a:t>
            </a:r>
            <a:r>
              <a:rPr sz="2000" dirty="0" err="1"/>
              <a:t>unitario</a:t>
            </a:r>
            <a:r>
              <a:rPr sz="2000" dirty="0"/>
              <a:t>,</a:t>
            </a:r>
            <a:r>
              <a:rPr lang="it-IT" sz="2000" dirty="0"/>
              <a:t> </a:t>
            </a:r>
            <a:r>
              <a:rPr sz="2000" dirty="0" err="1"/>
              <a:t>indipendentemente</a:t>
            </a:r>
            <a:r>
              <a:rPr sz="2000" dirty="0"/>
              <a:t> dal </a:t>
            </a:r>
            <a:r>
              <a:rPr sz="2000" dirty="0" err="1"/>
              <a:t>fatto</a:t>
            </a:r>
            <a:r>
              <a:rPr sz="2000" dirty="0"/>
              <a:t>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controllo</a:t>
            </a:r>
            <a:r>
              <a:rPr sz="2000" dirty="0"/>
              <a:t> </a:t>
            </a:r>
            <a:r>
              <a:rPr sz="2000" dirty="0" err="1"/>
              <a:t>venga</a:t>
            </a:r>
            <a:r>
              <a:rPr sz="2000" dirty="0"/>
              <a:t> </a:t>
            </a:r>
            <a:r>
              <a:rPr sz="2000" dirty="0" err="1"/>
              <a:t>svolto</a:t>
            </a:r>
            <a:r>
              <a:rPr sz="2000" dirty="0"/>
              <a:t> da </a:t>
            </a:r>
            <a:r>
              <a:rPr sz="2000" dirty="0" err="1"/>
              <a:t>una</a:t>
            </a:r>
            <a:r>
              <a:rPr sz="2000" dirty="0"/>
              <a:t> sola </a:t>
            </a:r>
            <a:r>
              <a:rPr sz="2000" dirty="0" err="1"/>
              <a:t>Amministrazione</a:t>
            </a:r>
            <a:r>
              <a:rPr sz="2000" dirty="0"/>
              <a:t> o da</a:t>
            </a:r>
            <a:r>
              <a:rPr lang="it-IT" sz="2000" dirty="0"/>
              <a:t> </a:t>
            </a:r>
            <a:r>
              <a:rPr sz="2000" dirty="0" err="1"/>
              <a:t>più</a:t>
            </a:r>
            <a:r>
              <a:rPr sz="2000" dirty="0"/>
              <a:t> di </a:t>
            </a:r>
            <a:r>
              <a:rPr sz="2000" dirty="0" err="1"/>
              <a:t>esse</a:t>
            </a:r>
            <a:r>
              <a:rPr sz="2000" dirty="0"/>
              <a:t> </a:t>
            </a:r>
            <a:r>
              <a:rPr sz="2000" dirty="0" err="1"/>
              <a:t>cumulativamente</a:t>
            </a:r>
            <a:endParaRPr sz="20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Sezioni</a:t>
            </a:r>
            <a:r>
              <a:rPr sz="2000" dirty="0"/>
              <a:t> </a:t>
            </a:r>
            <a:r>
              <a:rPr sz="2000" dirty="0" err="1"/>
              <a:t>Riunite</a:t>
            </a:r>
            <a:r>
              <a:rPr sz="2000" dirty="0"/>
              <a:t> </a:t>
            </a:r>
            <a:r>
              <a:rPr sz="2000" dirty="0" err="1"/>
              <a:t>hanno</a:t>
            </a:r>
            <a:r>
              <a:rPr sz="2000" dirty="0"/>
              <a:t> </a:t>
            </a:r>
            <a:r>
              <a:rPr sz="2000" dirty="0" err="1"/>
              <a:t>evidenziato</a:t>
            </a:r>
            <a:r>
              <a:rPr sz="2000" dirty="0"/>
              <a:t> necessaria  </a:t>
            </a:r>
            <a:r>
              <a:rPr sz="2000" dirty="0" err="1"/>
              <a:t>formalizzazione</a:t>
            </a:r>
            <a:r>
              <a:rPr lang="it-IT" sz="2000" dirty="0"/>
              <a:t> </a:t>
            </a:r>
            <a:r>
              <a:rPr sz="2000" dirty="0" err="1"/>
              <a:t>degli</a:t>
            </a:r>
            <a:r>
              <a:rPr sz="2000" dirty="0"/>
              <a:t> </a:t>
            </a:r>
            <a:r>
              <a:rPr sz="2000" dirty="0" err="1"/>
              <a:t>strumenti</a:t>
            </a:r>
            <a:r>
              <a:rPr sz="2000" dirty="0"/>
              <a:t> </a:t>
            </a:r>
            <a:r>
              <a:rPr sz="2000" dirty="0" err="1"/>
              <a:t>finalizzati</a:t>
            </a:r>
            <a:r>
              <a:rPr sz="2000" dirty="0"/>
              <a:t> ad </a:t>
            </a:r>
            <a:r>
              <a:rPr sz="2000" dirty="0" err="1"/>
              <a:t>esercitare</a:t>
            </a:r>
            <a:r>
              <a:rPr sz="2000" dirty="0"/>
              <a:t> influenza </a:t>
            </a:r>
            <a:r>
              <a:rPr sz="2000" dirty="0" err="1"/>
              <a:t>dominante</a:t>
            </a:r>
            <a:r>
              <a:rPr sz="2000" dirty="0"/>
              <a:t> </a:t>
            </a:r>
            <a:r>
              <a:rPr sz="2000" dirty="0" err="1"/>
              <a:t>sulla</a:t>
            </a:r>
            <a:r>
              <a:rPr sz="2000" dirty="0"/>
              <a:t> Società : </a:t>
            </a:r>
            <a:r>
              <a:rPr sz="2000" dirty="0" err="1"/>
              <a:t>nel</a:t>
            </a:r>
            <a:r>
              <a:rPr sz="2000" dirty="0"/>
              <a:t> </a:t>
            </a:r>
            <a:r>
              <a:rPr sz="2000" dirty="0" err="1"/>
              <a:t>caso</a:t>
            </a:r>
            <a:r>
              <a:rPr sz="2000" dirty="0"/>
              <a:t> di</a:t>
            </a:r>
            <a:r>
              <a:rPr lang="it-IT" sz="2000" dirty="0"/>
              <a:t> </a:t>
            </a:r>
            <a:r>
              <a:rPr sz="2000" dirty="0" err="1"/>
              <a:t>compagine</a:t>
            </a:r>
            <a:r>
              <a:rPr sz="2000" dirty="0"/>
              <a:t> </a:t>
            </a:r>
            <a:r>
              <a:rPr sz="2000" dirty="0" err="1"/>
              <a:t>societaria</a:t>
            </a:r>
            <a:r>
              <a:rPr sz="2000" dirty="0"/>
              <a:t>  a </a:t>
            </a:r>
            <a:r>
              <a:rPr sz="2000" dirty="0" err="1"/>
              <a:t>maggioranza</a:t>
            </a:r>
            <a:r>
              <a:rPr sz="2000" dirty="0"/>
              <a:t> o </a:t>
            </a:r>
            <a:r>
              <a:rPr sz="2000" dirty="0" err="1"/>
              <a:t>integralmente</a:t>
            </a:r>
            <a:r>
              <a:rPr sz="2000" dirty="0"/>
              <a:t> </a:t>
            </a:r>
            <a:r>
              <a:rPr sz="2000" dirty="0" err="1"/>
              <a:t>pubblica</a:t>
            </a:r>
            <a:r>
              <a:rPr sz="2000" dirty="0"/>
              <a:t> le </a:t>
            </a:r>
            <a:r>
              <a:rPr sz="2000" dirty="0" err="1"/>
              <a:t>Amministrazioni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lang="it-IT" sz="2000" dirty="0"/>
              <a:t> </a:t>
            </a:r>
            <a:r>
              <a:rPr sz="2000" dirty="0" err="1"/>
              <a:t>hanno</a:t>
            </a:r>
            <a:r>
              <a:rPr sz="2000" dirty="0"/>
              <a:t> </a:t>
            </a:r>
            <a:r>
              <a:rPr sz="2000" dirty="0" err="1"/>
              <a:t>obbligo</a:t>
            </a:r>
            <a:r>
              <a:rPr sz="2000" dirty="0"/>
              <a:t> (e non </a:t>
            </a:r>
            <a:r>
              <a:rPr sz="2000" dirty="0" err="1"/>
              <a:t>facoltà</a:t>
            </a:r>
            <a:r>
              <a:rPr sz="2000" dirty="0"/>
              <a:t>) di </a:t>
            </a:r>
            <a:r>
              <a:rPr sz="2000" dirty="0" err="1"/>
              <a:t>regolare</a:t>
            </a:r>
            <a:r>
              <a:rPr sz="2000" dirty="0"/>
              <a:t> (</a:t>
            </a:r>
            <a:r>
              <a:rPr sz="2000" dirty="0" err="1"/>
              <a:t>ponendo</a:t>
            </a:r>
            <a:r>
              <a:rPr sz="2000" dirty="0"/>
              <a:t> per </a:t>
            </a:r>
            <a:r>
              <a:rPr sz="2000" dirty="0" err="1"/>
              <a:t>iscritto</a:t>
            </a:r>
            <a:r>
              <a:rPr sz="2000" dirty="0"/>
              <a:t>)  </a:t>
            </a:r>
            <a:r>
              <a:rPr sz="2000" dirty="0" err="1"/>
              <a:t>misure</a:t>
            </a:r>
            <a:r>
              <a:rPr sz="2000" dirty="0"/>
              <a:t> e </a:t>
            </a:r>
            <a:r>
              <a:rPr sz="2000" dirty="0" err="1"/>
              <a:t>strumenti</a:t>
            </a:r>
            <a:r>
              <a:rPr lang="it-IT" sz="2000" dirty="0"/>
              <a:t> </a:t>
            </a:r>
            <a:r>
              <a:rPr sz="2000" dirty="0" err="1"/>
              <a:t>coordinati</a:t>
            </a:r>
            <a:r>
              <a:rPr sz="2000" dirty="0"/>
              <a:t> di </a:t>
            </a:r>
            <a:r>
              <a:rPr sz="2000" dirty="0" err="1"/>
              <a:t>controllo</a:t>
            </a:r>
            <a:r>
              <a:rPr sz="2000" dirty="0"/>
              <a:t>, </a:t>
            </a:r>
            <a:r>
              <a:rPr sz="2000" dirty="0" err="1"/>
              <a:t>quali</a:t>
            </a:r>
            <a:r>
              <a:rPr sz="2000" dirty="0"/>
              <a:t> </a:t>
            </a:r>
            <a:r>
              <a:rPr sz="2000" dirty="0" err="1"/>
              <a:t>stipula</a:t>
            </a:r>
            <a:r>
              <a:rPr sz="2000" dirty="0"/>
              <a:t> di </a:t>
            </a:r>
            <a:r>
              <a:rPr sz="2000" dirty="0" err="1"/>
              <a:t>apposti</a:t>
            </a:r>
            <a:r>
              <a:rPr sz="2000" dirty="0"/>
              <a:t> </a:t>
            </a:r>
            <a:r>
              <a:rPr sz="2000" dirty="0" err="1"/>
              <a:t>patti</a:t>
            </a:r>
            <a:r>
              <a:rPr sz="2000" dirty="0"/>
              <a:t> </a:t>
            </a:r>
            <a:r>
              <a:rPr sz="2000" dirty="0" err="1"/>
              <a:t>parasociali</a:t>
            </a:r>
            <a:r>
              <a:rPr sz="2000" dirty="0"/>
              <a:t> e/o </a:t>
            </a:r>
            <a:r>
              <a:rPr sz="2000" dirty="0" err="1"/>
              <a:t>modifica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lang="it-IT" sz="2000" dirty="0"/>
              <a:t> </a:t>
            </a:r>
            <a:r>
              <a:rPr sz="2000" dirty="0" err="1"/>
              <a:t>clausole</a:t>
            </a:r>
            <a:r>
              <a:rPr sz="2000" dirty="0"/>
              <a:t> </a:t>
            </a:r>
            <a:r>
              <a:rPr sz="2000" dirty="0" err="1"/>
              <a:t>statutarie</a:t>
            </a:r>
            <a:r>
              <a:rPr sz="2000" dirty="0"/>
              <a:t>.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000" dirty="0"/>
              <a:t>C</a:t>
            </a:r>
            <a:r>
              <a:rPr sz="2000" dirty="0" err="1"/>
              <a:t>ennata</a:t>
            </a:r>
            <a:r>
              <a:rPr sz="2000" dirty="0"/>
              <a:t> </a:t>
            </a:r>
            <a:r>
              <a:rPr sz="2000" dirty="0" err="1"/>
              <a:t>delibera</a:t>
            </a:r>
            <a:r>
              <a:rPr sz="2000" dirty="0"/>
              <a:t> n. 11/2019  </a:t>
            </a:r>
            <a:r>
              <a:rPr sz="2000" dirty="0" err="1"/>
              <a:t>evidenzia</a:t>
            </a:r>
            <a:r>
              <a:rPr sz="2000" dirty="0"/>
              <a:t> come</a:t>
            </a:r>
            <a:r>
              <a:rPr lang="it-IT" sz="2000" dirty="0"/>
              <a:t> </a:t>
            </a:r>
            <a:r>
              <a:rPr sz="2000" dirty="0"/>
              <a:t>“</a:t>
            </a:r>
            <a:r>
              <a:rPr sz="2000" dirty="0" err="1"/>
              <a:t>sia</a:t>
            </a:r>
            <a:r>
              <a:rPr sz="2000" dirty="0"/>
              <a:t> </a:t>
            </a:r>
            <a:r>
              <a:rPr sz="2000" dirty="0" err="1"/>
              <a:t>sufficiente</a:t>
            </a:r>
            <a:r>
              <a:rPr sz="2000" dirty="0"/>
              <a:t>,  ai </a:t>
            </a:r>
            <a:r>
              <a:rPr sz="2000" dirty="0" err="1"/>
              <a:t>fini</a:t>
            </a:r>
            <a:r>
              <a:rPr sz="2000" dirty="0"/>
              <a:t> </a:t>
            </a:r>
            <a:r>
              <a:rPr sz="2000" dirty="0" err="1"/>
              <a:t>dell’integrazione</a:t>
            </a:r>
            <a:r>
              <a:rPr sz="2000" dirty="0"/>
              <a:t>  </a:t>
            </a:r>
            <a:r>
              <a:rPr sz="2000" dirty="0" err="1"/>
              <a:t>della</a:t>
            </a:r>
            <a:r>
              <a:rPr sz="2000" dirty="0"/>
              <a:t>  </a:t>
            </a:r>
            <a:r>
              <a:rPr sz="2000" dirty="0" err="1"/>
              <a:t>fattispecie</a:t>
            </a:r>
            <a:r>
              <a:rPr sz="2000" dirty="0"/>
              <a:t>  </a:t>
            </a:r>
            <a:r>
              <a:rPr sz="2000" dirty="0" err="1"/>
              <a:t>delle</a:t>
            </a:r>
            <a:r>
              <a:rPr sz="2000" dirty="0"/>
              <a:t>  “</a:t>
            </a:r>
            <a:r>
              <a:rPr sz="2000" dirty="0" err="1"/>
              <a:t>società</a:t>
            </a:r>
            <a:r>
              <a:rPr sz="2000" dirty="0"/>
              <a:t>  a </a:t>
            </a:r>
            <a:r>
              <a:rPr sz="2000" dirty="0" err="1"/>
              <a:t>controllo</a:t>
            </a:r>
            <a:r>
              <a:rPr sz="2000" dirty="0"/>
              <a:t>  </a:t>
            </a:r>
            <a:r>
              <a:rPr sz="2000" dirty="0" err="1"/>
              <a:t>pubblico</a:t>
            </a:r>
            <a:r>
              <a:rPr sz="2000" dirty="0"/>
              <a:t>”,</a:t>
            </a:r>
            <a:r>
              <a:rPr lang="it-IT" sz="2000" dirty="0"/>
              <a:t> </a:t>
            </a:r>
            <a:r>
              <a:rPr sz="2000" dirty="0" err="1"/>
              <a:t>rilevante</a:t>
            </a:r>
            <a:r>
              <a:rPr sz="2000" dirty="0"/>
              <a:t>  quale  </a:t>
            </a:r>
            <a:r>
              <a:rPr sz="2000" dirty="0" err="1"/>
              <a:t>ambito</a:t>
            </a:r>
            <a:r>
              <a:rPr sz="2000" dirty="0"/>
              <a:t>  di </a:t>
            </a:r>
            <a:r>
              <a:rPr sz="2000" dirty="0" err="1"/>
              <a:t>applicazione</a:t>
            </a:r>
            <a:r>
              <a:rPr sz="2000" dirty="0"/>
              <a:t>,  </a:t>
            </a:r>
            <a:r>
              <a:rPr sz="2000" dirty="0" err="1"/>
              <a:t>soggettivo</a:t>
            </a:r>
            <a:r>
              <a:rPr sz="2000" dirty="0"/>
              <a:t>  o </a:t>
            </a:r>
            <a:r>
              <a:rPr sz="2000" dirty="0" err="1"/>
              <a:t>oggettivo</a:t>
            </a:r>
            <a:r>
              <a:rPr sz="2000" dirty="0"/>
              <a:t>,  di </a:t>
            </a:r>
            <a:r>
              <a:rPr sz="2000" dirty="0" err="1"/>
              <a:t>alcune</a:t>
            </a:r>
            <a:r>
              <a:rPr sz="2000" dirty="0"/>
              <a:t>  </a:t>
            </a:r>
            <a:r>
              <a:rPr sz="2000" dirty="0" err="1"/>
              <a:t>disposizioni</a:t>
            </a:r>
            <a:r>
              <a:rPr sz="2000" dirty="0"/>
              <a:t>  del</a:t>
            </a:r>
            <a:r>
              <a:rPr lang="it-IT" sz="2000" dirty="0"/>
              <a:t> </a:t>
            </a:r>
            <a:r>
              <a:rPr sz="2000" dirty="0" err="1"/>
              <a:t>D.lgs</a:t>
            </a:r>
            <a:r>
              <a:rPr sz="2000" dirty="0"/>
              <a:t>.  n. 175 del 2016,  </a:t>
            </a:r>
            <a:r>
              <a:rPr sz="2000" dirty="0" err="1"/>
              <a:t>che</a:t>
            </a:r>
            <a:r>
              <a:rPr sz="2000" dirty="0"/>
              <a:t> </a:t>
            </a:r>
            <a:r>
              <a:rPr sz="2000" dirty="0" err="1"/>
              <a:t>una</a:t>
            </a:r>
            <a:r>
              <a:rPr sz="2000" dirty="0"/>
              <a:t> o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amministrazioni</a:t>
            </a:r>
            <a:r>
              <a:rPr sz="2000" dirty="0"/>
              <a:t>  </a:t>
            </a:r>
            <a:r>
              <a:rPr sz="2000" dirty="0" err="1"/>
              <a:t>pubbliche</a:t>
            </a:r>
            <a:r>
              <a:rPr sz="2000" dirty="0"/>
              <a:t>  </a:t>
            </a:r>
            <a:r>
              <a:rPr sz="2000" dirty="0" err="1"/>
              <a:t>dispongano</a:t>
            </a:r>
            <a:r>
              <a:rPr sz="2000" dirty="0"/>
              <a:t>,  in </a:t>
            </a:r>
            <a:r>
              <a:rPr sz="2000" dirty="0" err="1"/>
              <a:t>assemblea</a:t>
            </a:r>
            <a:r>
              <a:rPr lang="it-IT" sz="2000" dirty="0"/>
              <a:t> </a:t>
            </a:r>
            <a:r>
              <a:rPr sz="2000" dirty="0" err="1"/>
              <a:t>ordinaria</a:t>
            </a:r>
            <a:r>
              <a:rPr sz="2000" dirty="0"/>
              <a:t>,  </a:t>
            </a:r>
            <a:r>
              <a:rPr sz="2000" dirty="0" err="1"/>
              <a:t>dei</a:t>
            </a:r>
            <a:r>
              <a:rPr sz="2000" dirty="0"/>
              <a:t> </a:t>
            </a:r>
            <a:r>
              <a:rPr sz="2000" dirty="0" err="1"/>
              <a:t>voti</a:t>
            </a:r>
            <a:r>
              <a:rPr sz="2000" dirty="0"/>
              <a:t> </a:t>
            </a:r>
            <a:r>
              <a:rPr sz="2000" dirty="0" err="1"/>
              <a:t>previsti</a:t>
            </a:r>
            <a:r>
              <a:rPr sz="2000" dirty="0"/>
              <a:t>  </a:t>
            </a:r>
            <a:r>
              <a:rPr sz="2000" dirty="0" err="1"/>
              <a:t>dall’art</a:t>
            </a:r>
            <a:r>
              <a:rPr sz="2000" dirty="0"/>
              <a:t>.  2359  del </a:t>
            </a:r>
            <a:r>
              <a:rPr sz="2000" dirty="0" err="1"/>
              <a:t>codice</a:t>
            </a:r>
            <a:r>
              <a:rPr sz="2000" dirty="0"/>
              <a:t>  civile”</a:t>
            </a:r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7618FFAB-111E-CC03-7C79-ABBEAAA31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56F7170-6985-CE67-08F2-58D90AE1DC6A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3133356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8C47E3-07FF-54D5-4B74-01F23F8AB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B018F0-19C1-481D-0320-68F58CCFA962}"/>
              </a:ext>
            </a:extLst>
          </p:cNvPr>
          <p:cNvSpPr txBox="1"/>
          <p:nvPr/>
        </p:nvSpPr>
        <p:spPr>
          <a:xfrm>
            <a:off x="118745" y="91440"/>
            <a:ext cx="11951335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endParaRPr sz="28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800" dirty="0"/>
              <a:t>P</a:t>
            </a:r>
            <a:r>
              <a:rPr sz="2800" dirty="0" err="1"/>
              <a:t>resupposti</a:t>
            </a:r>
            <a:r>
              <a:rPr sz="2800" dirty="0"/>
              <a:t> per la </a:t>
            </a:r>
            <a:r>
              <a:rPr sz="2800" dirty="0" err="1"/>
              <a:t>partecipazione</a:t>
            </a:r>
            <a:r>
              <a:rPr sz="2800" dirty="0"/>
              <a:t> </a:t>
            </a:r>
            <a:r>
              <a:rPr sz="2800" dirty="0" err="1"/>
              <a:t>pubblica</a:t>
            </a:r>
            <a:r>
              <a:rPr sz="2800" dirty="0"/>
              <a:t> </a:t>
            </a:r>
            <a:r>
              <a:rPr sz="2800" dirty="0" err="1"/>
              <a:t>nelle</a:t>
            </a:r>
            <a:r>
              <a:rPr sz="2800" dirty="0"/>
              <a:t> </a:t>
            </a:r>
            <a:r>
              <a:rPr sz="2800" dirty="0" err="1"/>
              <a:t>società</a:t>
            </a:r>
            <a:endParaRPr sz="28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800" dirty="0"/>
              <a:t>A</a:t>
            </a:r>
            <a:r>
              <a:rPr sz="2800" dirty="0"/>
              <a:t>rt. 4 del TUSP </a:t>
            </a:r>
            <a:r>
              <a:rPr sz="2800" dirty="0" err="1"/>
              <a:t>declina</a:t>
            </a:r>
            <a:r>
              <a:rPr sz="2800" dirty="0"/>
              <a:t> </a:t>
            </a:r>
            <a:r>
              <a:rPr sz="2800" dirty="0" err="1"/>
              <a:t>contesto</a:t>
            </a:r>
            <a:r>
              <a:rPr sz="2800" dirty="0"/>
              <a:t> per la </a:t>
            </a:r>
            <a:r>
              <a:rPr sz="2800" dirty="0" err="1"/>
              <a:t>legittimità</a:t>
            </a:r>
            <a:r>
              <a:rPr sz="2800" dirty="0"/>
              <a:t> </a:t>
            </a:r>
            <a:r>
              <a:rPr sz="2800" dirty="0" err="1"/>
              <a:t>della</a:t>
            </a:r>
            <a:r>
              <a:rPr sz="2800" dirty="0"/>
              <a:t> </a:t>
            </a:r>
            <a:r>
              <a:rPr sz="2800" dirty="0" err="1"/>
              <a:t>partecipazione</a:t>
            </a:r>
            <a:r>
              <a:rPr sz="2800" dirty="0"/>
              <a:t> </a:t>
            </a:r>
            <a:r>
              <a:rPr sz="2800" dirty="0" err="1"/>
              <a:t>pubblica</a:t>
            </a:r>
            <a:r>
              <a:rPr sz="2800" dirty="0"/>
              <a:t> </a:t>
            </a:r>
            <a:r>
              <a:rPr lang="it-IT" sz="2800" dirty="0"/>
              <a:t>in </a:t>
            </a:r>
            <a:r>
              <a:rPr sz="2800" dirty="0" err="1"/>
              <a:t>compagini</a:t>
            </a:r>
            <a:r>
              <a:rPr sz="2800" dirty="0"/>
              <a:t> </a:t>
            </a:r>
            <a:r>
              <a:rPr sz="2800" dirty="0" err="1"/>
              <a:t>societarie</a:t>
            </a:r>
            <a:endParaRPr sz="2800" dirty="0"/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800" dirty="0"/>
              <a:t>S</a:t>
            </a:r>
            <a:r>
              <a:rPr sz="2800" dirty="0" err="1"/>
              <a:t>cenario</a:t>
            </a:r>
            <a:r>
              <a:rPr sz="2800" dirty="0"/>
              <a:t> </a:t>
            </a:r>
            <a:r>
              <a:rPr sz="2800" dirty="0" err="1"/>
              <a:t>regolato</a:t>
            </a:r>
            <a:r>
              <a:rPr sz="2800" dirty="0"/>
              <a:t> da </a:t>
            </a:r>
            <a:r>
              <a:rPr sz="2800" dirty="0" err="1"/>
              <a:t>riferita</a:t>
            </a:r>
            <a:r>
              <a:rPr sz="2800" dirty="0"/>
              <a:t> norma di principio </a:t>
            </a:r>
            <a:r>
              <a:rPr sz="2800" dirty="0" err="1"/>
              <a:t>delinea</a:t>
            </a:r>
            <a:r>
              <a:rPr sz="2800" dirty="0"/>
              <a:t> in primo </a:t>
            </a:r>
            <a:r>
              <a:rPr sz="2800" dirty="0" err="1"/>
              <a:t>luogo</a:t>
            </a:r>
            <a:r>
              <a:rPr sz="2800" dirty="0"/>
              <a:t>  </a:t>
            </a:r>
            <a:r>
              <a:rPr sz="2800" dirty="0" err="1"/>
              <a:t>perseguimento</a:t>
            </a:r>
            <a:r>
              <a:rPr lang="it-IT" sz="2800" dirty="0"/>
              <a:t> </a:t>
            </a:r>
            <a:r>
              <a:rPr sz="2800" dirty="0"/>
              <a:t>di </a:t>
            </a:r>
            <a:r>
              <a:rPr sz="2800" dirty="0" err="1"/>
              <a:t>finalità</a:t>
            </a:r>
            <a:r>
              <a:rPr sz="2800" dirty="0"/>
              <a:t> </a:t>
            </a:r>
            <a:r>
              <a:rPr sz="2800" dirty="0" err="1"/>
              <a:t>istituzionali</a:t>
            </a:r>
            <a:r>
              <a:rPr sz="2800" dirty="0"/>
              <a:t> e </a:t>
            </a:r>
            <a:r>
              <a:rPr sz="2800" dirty="0" err="1"/>
              <a:t>sua</a:t>
            </a:r>
            <a:r>
              <a:rPr sz="2800" dirty="0"/>
              <a:t> </a:t>
            </a:r>
            <a:r>
              <a:rPr sz="2800" dirty="0" err="1"/>
              <a:t>convenienza</a:t>
            </a:r>
            <a:r>
              <a:rPr sz="2800" dirty="0"/>
              <a:t> </a:t>
            </a:r>
            <a:r>
              <a:rPr sz="2800" dirty="0" err="1"/>
              <a:t>economica</a:t>
            </a:r>
            <a:r>
              <a:rPr sz="2800" dirty="0"/>
              <a:t>, </a:t>
            </a:r>
            <a:r>
              <a:rPr sz="2800" dirty="0" err="1"/>
              <a:t>oltre</a:t>
            </a:r>
            <a:r>
              <a:rPr sz="2800" dirty="0"/>
              <a:t> a </a:t>
            </a:r>
            <a:r>
              <a:rPr sz="2800" dirty="0" err="1"/>
              <a:t>ragioni</a:t>
            </a:r>
            <a:r>
              <a:rPr sz="2800" dirty="0"/>
              <a:t> </a:t>
            </a:r>
            <a:r>
              <a:rPr sz="2800" dirty="0" err="1"/>
              <a:t>che</a:t>
            </a:r>
            <a:r>
              <a:rPr sz="2800" dirty="0"/>
              <a:t> </a:t>
            </a:r>
            <a:r>
              <a:rPr sz="2800" dirty="0" err="1"/>
              <a:t>giustifichino</a:t>
            </a:r>
            <a:r>
              <a:rPr lang="it-IT" sz="2800" dirty="0"/>
              <a:t> scelta di gestione diretta o esternalizzata del servizio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r>
              <a:rPr lang="it-IT" sz="2800" dirty="0"/>
              <a:t>Partecipazione pubblica è ammessa solo in società per azioni o a responsabilità limitata, anche in forma cooperativa e deve essere motivata da preminenti ragioni di interesse pubblico, razionalizzazione della spesa e promozione della concorrenza</a:t>
            </a:r>
          </a:p>
          <a:p>
            <a:pPr algn="just">
              <a:defRPr sz="1800">
                <a:solidFill>
                  <a:srgbClr val="FFFFFF"/>
                </a:solidFill>
                <a:latin typeface="Calibri"/>
              </a:defRPr>
            </a:pPr>
            <a:endParaRPr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4C6CFBBE-D1CE-D201-401A-7D94A99664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676A2F4-0456-9570-E9D5-50A402DE43B5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2527175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312" y="210312"/>
            <a:ext cx="1185976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In </a:t>
            </a:r>
            <a:r>
              <a:rPr sz="2000" dirty="0" err="1"/>
              <a:t>particolare</a:t>
            </a:r>
            <a:r>
              <a:rPr sz="2000" dirty="0"/>
              <a:t>, </a:t>
            </a:r>
            <a:r>
              <a:rPr sz="2000" dirty="0" err="1"/>
              <a:t>quindi</a:t>
            </a:r>
            <a:r>
              <a:rPr sz="2000" dirty="0"/>
              <a:t>: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a) la </a:t>
            </a:r>
            <a:r>
              <a:rPr sz="2000" dirty="0" err="1"/>
              <a:t>società</a:t>
            </a:r>
            <a:r>
              <a:rPr sz="2000" dirty="0"/>
              <a:t> </a:t>
            </a:r>
            <a:r>
              <a:rPr sz="2000" dirty="0" err="1"/>
              <a:t>deve</a:t>
            </a:r>
            <a:r>
              <a:rPr sz="2000" dirty="0"/>
              <a:t> </a:t>
            </a:r>
            <a:r>
              <a:rPr sz="2000" dirty="0" err="1"/>
              <a:t>essere</a:t>
            </a:r>
            <a:r>
              <a:rPr sz="2000" dirty="0"/>
              <a:t> necessaria per il </a:t>
            </a:r>
            <a:r>
              <a:rPr sz="2000" dirty="0" err="1"/>
              <a:t>perseguimento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finalità</a:t>
            </a:r>
            <a:r>
              <a:rPr sz="2000" dirty="0"/>
              <a:t> </a:t>
            </a:r>
            <a:r>
              <a:rPr sz="2000" dirty="0" err="1"/>
              <a:t>istituzionali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dell'ente</a:t>
            </a:r>
            <a:r>
              <a:rPr sz="2000" dirty="0"/>
              <a:t> </a:t>
            </a:r>
            <a:r>
              <a:rPr sz="2000" dirty="0" err="1"/>
              <a:t>pubblico</a:t>
            </a:r>
            <a:r>
              <a:rPr sz="2000" dirty="0"/>
              <a:t> ;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b) la </a:t>
            </a:r>
            <a:r>
              <a:rPr sz="2000" dirty="0" err="1"/>
              <a:t>partecipazione</a:t>
            </a:r>
            <a:r>
              <a:rPr sz="2000" dirty="0"/>
              <a:t> </a:t>
            </a:r>
            <a:r>
              <a:rPr sz="2000" dirty="0" err="1"/>
              <a:t>pubblica</a:t>
            </a:r>
            <a:r>
              <a:rPr sz="2000" dirty="0"/>
              <a:t> </a:t>
            </a:r>
            <a:r>
              <a:rPr sz="2000" dirty="0" err="1"/>
              <a:t>deve</a:t>
            </a:r>
            <a:r>
              <a:rPr sz="2000" dirty="0"/>
              <a:t> </a:t>
            </a:r>
            <a:r>
              <a:rPr sz="2000" dirty="0" err="1"/>
              <a:t>essere</a:t>
            </a:r>
            <a:r>
              <a:rPr sz="2000" dirty="0"/>
              <a:t> </a:t>
            </a:r>
            <a:r>
              <a:rPr sz="2000" dirty="0" err="1"/>
              <a:t>giustificata</a:t>
            </a:r>
            <a:r>
              <a:rPr sz="2000" dirty="0"/>
              <a:t> da </a:t>
            </a:r>
            <a:r>
              <a:rPr sz="2000" dirty="0" err="1"/>
              <a:t>ragioni</a:t>
            </a:r>
            <a:r>
              <a:rPr sz="2000" dirty="0"/>
              <a:t> </a:t>
            </a:r>
            <a:r>
              <a:rPr sz="2000" dirty="0" err="1"/>
              <a:t>economiche</a:t>
            </a:r>
            <a:r>
              <a:rPr sz="2000" dirty="0"/>
              <a:t> </a:t>
            </a:r>
            <a:r>
              <a:rPr sz="2000" dirty="0" err="1"/>
              <a:t>che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dimostrino</a:t>
            </a:r>
            <a:r>
              <a:rPr sz="2000" dirty="0"/>
              <a:t> la </a:t>
            </a:r>
            <a:r>
              <a:rPr sz="2000" dirty="0" err="1"/>
              <a:t>convenienza</a:t>
            </a:r>
            <a:r>
              <a:rPr sz="2000" dirty="0"/>
              <a:t> e la </a:t>
            </a:r>
            <a:r>
              <a:rPr sz="2000" dirty="0" err="1"/>
              <a:t>sostenibilità</a:t>
            </a:r>
            <a:r>
              <a:rPr sz="2000" dirty="0"/>
              <a:t> </a:t>
            </a:r>
            <a:r>
              <a:rPr sz="2000" dirty="0" err="1"/>
              <a:t>finanziaria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sz="2000" dirty="0"/>
              <a:t>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c) la </a:t>
            </a:r>
            <a:r>
              <a:rPr sz="2000" dirty="0" err="1"/>
              <a:t>scelta</a:t>
            </a:r>
            <a:r>
              <a:rPr sz="2000" dirty="0"/>
              <a:t> </a:t>
            </a:r>
            <a:r>
              <a:rPr sz="2000" dirty="0" err="1"/>
              <a:t>tra</a:t>
            </a:r>
            <a:r>
              <a:rPr sz="2000" dirty="0"/>
              <a:t> </a:t>
            </a:r>
            <a:r>
              <a:rPr sz="2000" dirty="0" err="1"/>
              <a:t>gestione</a:t>
            </a:r>
            <a:r>
              <a:rPr sz="2000" dirty="0"/>
              <a:t> </a:t>
            </a:r>
            <a:r>
              <a:rPr sz="2000" dirty="0" err="1"/>
              <a:t>diretta</a:t>
            </a:r>
            <a:r>
              <a:rPr sz="2000" dirty="0"/>
              <a:t> o </a:t>
            </a:r>
            <a:r>
              <a:rPr sz="2000" dirty="0" err="1"/>
              <a:t>esternalizzata</a:t>
            </a:r>
            <a:r>
              <a:rPr sz="2000" dirty="0"/>
              <a:t> del </a:t>
            </a:r>
            <a:r>
              <a:rPr sz="2000" dirty="0" err="1"/>
              <a:t>servizio</a:t>
            </a:r>
            <a:r>
              <a:rPr sz="2000" dirty="0"/>
              <a:t> de </a:t>
            </a:r>
            <a:r>
              <a:rPr sz="2000" dirty="0" err="1"/>
              <a:t>ve</a:t>
            </a:r>
            <a:r>
              <a:rPr sz="2000" dirty="0"/>
              <a:t> </a:t>
            </a:r>
            <a:r>
              <a:rPr sz="2000" dirty="0" err="1"/>
              <a:t>essere</a:t>
            </a:r>
            <a:r>
              <a:rPr sz="2000" dirty="0"/>
              <a:t> </a:t>
            </a:r>
            <a:r>
              <a:rPr sz="2000" dirty="0" err="1"/>
              <a:t>motivata</a:t>
            </a:r>
            <a:r>
              <a:rPr sz="2000" dirty="0"/>
              <a:t> e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giustificata</a:t>
            </a:r>
            <a:r>
              <a:rPr sz="2000" dirty="0"/>
              <a:t>, </a:t>
            </a:r>
            <a:r>
              <a:rPr sz="2000" dirty="0" err="1"/>
              <a:t>considerando</a:t>
            </a:r>
            <a:r>
              <a:rPr sz="2000" dirty="0"/>
              <a:t> </a:t>
            </a:r>
            <a:r>
              <a:rPr sz="2000" dirty="0" err="1"/>
              <a:t>anche</a:t>
            </a:r>
            <a:r>
              <a:rPr sz="2000" dirty="0"/>
              <a:t> la </a:t>
            </a:r>
            <a:r>
              <a:rPr sz="2000" dirty="0" err="1"/>
              <a:t>gestione</a:t>
            </a:r>
            <a:r>
              <a:rPr sz="2000" dirty="0"/>
              <a:t> </a:t>
            </a:r>
            <a:r>
              <a:rPr sz="2000" dirty="0" err="1"/>
              <a:t>più</a:t>
            </a:r>
            <a:r>
              <a:rPr sz="2000" dirty="0"/>
              <a:t> </a:t>
            </a:r>
            <a:r>
              <a:rPr sz="2000" dirty="0" err="1"/>
              <a:t>efficiente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partecipazioni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d) la </a:t>
            </a:r>
            <a:r>
              <a:rPr sz="2000" dirty="0" err="1"/>
              <a:t>partecipazione</a:t>
            </a:r>
            <a:r>
              <a:rPr sz="2000" dirty="0"/>
              <a:t> </a:t>
            </a:r>
            <a:r>
              <a:rPr sz="2000" dirty="0" err="1"/>
              <a:t>pubblica</a:t>
            </a:r>
            <a:r>
              <a:rPr sz="2000" dirty="0"/>
              <a:t> è </a:t>
            </a:r>
            <a:r>
              <a:rPr sz="2000" dirty="0" err="1"/>
              <a:t>ammessa</a:t>
            </a:r>
            <a:r>
              <a:rPr sz="2000" dirty="0"/>
              <a:t> solo in </a:t>
            </a:r>
            <a:r>
              <a:rPr sz="2000" dirty="0" err="1"/>
              <a:t>società</a:t>
            </a:r>
            <a:r>
              <a:rPr sz="2000" dirty="0"/>
              <a:t> per </a:t>
            </a:r>
            <a:r>
              <a:rPr sz="2000" dirty="0" err="1"/>
              <a:t>azioni</a:t>
            </a:r>
            <a:r>
              <a:rPr sz="2000" dirty="0"/>
              <a:t> o a </a:t>
            </a:r>
            <a:r>
              <a:rPr sz="2000" dirty="0" err="1"/>
              <a:t>responsabilità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limitata</a:t>
            </a:r>
            <a:r>
              <a:rPr sz="2000" dirty="0"/>
              <a:t>, </a:t>
            </a:r>
            <a:r>
              <a:rPr sz="2000" dirty="0" err="1"/>
              <a:t>anche</a:t>
            </a:r>
            <a:r>
              <a:rPr sz="2000" dirty="0"/>
              <a:t> in forma </a:t>
            </a:r>
            <a:r>
              <a:rPr sz="2000" dirty="0" err="1"/>
              <a:t>cooperativa</a:t>
            </a:r>
            <a:r>
              <a:rPr sz="2000" dirty="0"/>
              <a:t>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e) la </a:t>
            </a:r>
            <a:r>
              <a:rPr sz="2000" dirty="0" err="1"/>
              <a:t>costituzione</a:t>
            </a:r>
            <a:r>
              <a:rPr sz="2000" dirty="0"/>
              <a:t> o il </a:t>
            </a:r>
            <a:r>
              <a:rPr sz="2000" dirty="0" err="1"/>
              <a:t>mantenimento</a:t>
            </a:r>
            <a:r>
              <a:rPr sz="2000" dirty="0"/>
              <a:t> di </a:t>
            </a:r>
            <a:r>
              <a:rPr sz="2000" dirty="0" err="1"/>
              <a:t>partecipazioni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 </a:t>
            </a:r>
            <a:r>
              <a:rPr sz="2000" dirty="0" err="1"/>
              <a:t>devono</a:t>
            </a:r>
            <a:r>
              <a:rPr sz="2000" dirty="0"/>
              <a:t> </a:t>
            </a:r>
            <a:r>
              <a:rPr sz="2000" dirty="0" err="1"/>
              <a:t>essere</a:t>
            </a:r>
            <a:r>
              <a:rPr sz="2000" dirty="0"/>
              <a:t> </a:t>
            </a:r>
            <a:r>
              <a:rPr sz="2000" dirty="0" err="1"/>
              <a:t>motivati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da </a:t>
            </a:r>
            <a:r>
              <a:rPr sz="2000" dirty="0" err="1"/>
              <a:t>preminenti</a:t>
            </a:r>
            <a:r>
              <a:rPr sz="2000" dirty="0"/>
              <a:t> </a:t>
            </a:r>
            <a:r>
              <a:rPr sz="2000" dirty="0" err="1"/>
              <a:t>ragioni</a:t>
            </a:r>
            <a:r>
              <a:rPr sz="2000" dirty="0"/>
              <a:t> di interesse </a:t>
            </a:r>
            <a:r>
              <a:rPr sz="2000" dirty="0" err="1"/>
              <a:t>pubblico</a:t>
            </a:r>
            <a:r>
              <a:rPr sz="2000" dirty="0"/>
              <a:t>, </a:t>
            </a:r>
            <a:r>
              <a:rPr sz="2000" dirty="0" err="1"/>
              <a:t>razionalizzazione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spesa</a:t>
            </a:r>
            <a:r>
              <a:rPr sz="2000" dirty="0"/>
              <a:t> </a:t>
            </a:r>
            <a:r>
              <a:rPr sz="2000" dirty="0" err="1"/>
              <a:t>pubblica</a:t>
            </a:r>
            <a:r>
              <a:rPr sz="2000" dirty="0"/>
              <a:t> e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 err="1"/>
              <a:t>promozione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concorrenza</a:t>
            </a:r>
            <a:r>
              <a:rPr sz="2000" dirty="0"/>
              <a:t>.</a:t>
            </a:r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f) la </a:t>
            </a:r>
            <a:r>
              <a:rPr sz="2000" dirty="0" err="1"/>
              <a:t>gestione</a:t>
            </a:r>
            <a:r>
              <a:rPr sz="2000" dirty="0"/>
              <a:t> </a:t>
            </a:r>
            <a:r>
              <a:rPr sz="2000" dirty="0" err="1"/>
              <a:t>della</a:t>
            </a:r>
            <a:r>
              <a:rPr sz="2000" dirty="0"/>
              <a:t> </a:t>
            </a:r>
            <a:r>
              <a:rPr sz="2000" dirty="0" err="1"/>
              <a:t>società</a:t>
            </a:r>
            <a:r>
              <a:rPr sz="2000" dirty="0"/>
              <a:t> </a:t>
            </a:r>
            <a:r>
              <a:rPr sz="2000" dirty="0" err="1"/>
              <a:t>partecipata</a:t>
            </a:r>
            <a:r>
              <a:rPr sz="2000" dirty="0"/>
              <a:t> </a:t>
            </a:r>
            <a:r>
              <a:rPr sz="2000" dirty="0" err="1"/>
              <a:t>implica</a:t>
            </a:r>
            <a:r>
              <a:rPr sz="2000" dirty="0"/>
              <a:t> </a:t>
            </a:r>
            <a:r>
              <a:rPr sz="2000" dirty="0" err="1"/>
              <a:t>l’applicazione</a:t>
            </a:r>
            <a:r>
              <a:rPr sz="2000" dirty="0"/>
              <a:t> di </a:t>
            </a:r>
            <a:r>
              <a:rPr sz="2000" dirty="0" err="1"/>
              <a:t>princìpi</a:t>
            </a:r>
            <a:r>
              <a:rPr sz="2000" dirty="0"/>
              <a:t> di </a:t>
            </a:r>
            <a:r>
              <a:rPr sz="2000" dirty="0" err="1"/>
              <a:t>trasparenza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e </a:t>
            </a:r>
            <a:r>
              <a:rPr sz="2000" dirty="0" err="1"/>
              <a:t>responsabilità</a:t>
            </a:r>
            <a:r>
              <a:rPr sz="2000" dirty="0"/>
              <a:t> </a:t>
            </a:r>
            <a:r>
              <a:rPr sz="2000" dirty="0" err="1"/>
              <a:t>nella</a:t>
            </a:r>
            <a:r>
              <a:rPr sz="2000" dirty="0"/>
              <a:t> </a:t>
            </a:r>
            <a:r>
              <a:rPr sz="2000" dirty="0" err="1"/>
              <a:t>gestione</a:t>
            </a:r>
            <a:r>
              <a:rPr sz="2000" dirty="0"/>
              <a:t> </a:t>
            </a:r>
            <a:r>
              <a:rPr sz="2000" dirty="0" err="1"/>
              <a:t>delle</a:t>
            </a:r>
            <a:r>
              <a:rPr sz="2000" dirty="0"/>
              <a:t> </a:t>
            </a:r>
            <a:r>
              <a:rPr sz="2000" dirty="0" err="1"/>
              <a:t>partecipazioni</a:t>
            </a:r>
            <a:r>
              <a:rPr sz="2000" dirty="0"/>
              <a:t> </a:t>
            </a:r>
            <a:r>
              <a:rPr sz="2000" dirty="0" err="1"/>
              <a:t>pubbliche</a:t>
            </a:r>
            <a:r>
              <a:rPr sz="2000" dirty="0"/>
              <a:t>, con </a:t>
            </a:r>
            <a:r>
              <a:rPr sz="2000" dirty="0" err="1"/>
              <a:t>importanti</a:t>
            </a:r>
            <a:r>
              <a:rPr sz="2000" dirty="0"/>
              <a:t> </a:t>
            </a:r>
            <a:r>
              <a:rPr sz="2000" dirty="0" err="1"/>
              <a:t>conseguenze</a:t>
            </a:r>
            <a:endParaRPr sz="20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000" dirty="0"/>
              <a:t>in </a:t>
            </a:r>
            <a:r>
              <a:rPr sz="2000" dirty="0" err="1"/>
              <a:t>ordine</a:t>
            </a:r>
            <a:r>
              <a:rPr sz="2000" dirty="0"/>
              <a:t> </a:t>
            </a:r>
            <a:r>
              <a:rPr sz="2000" dirty="0" err="1"/>
              <a:t>agli</a:t>
            </a:r>
            <a:r>
              <a:rPr sz="2000" dirty="0"/>
              <a:t> </a:t>
            </a:r>
            <a:r>
              <a:rPr sz="2000" dirty="0" err="1"/>
              <a:t>oneri</a:t>
            </a:r>
            <a:r>
              <a:rPr sz="2000" dirty="0"/>
              <a:t>  </a:t>
            </a:r>
            <a:r>
              <a:rPr sz="2000" dirty="0" err="1"/>
              <a:t>motivazionali</a:t>
            </a:r>
            <a:r>
              <a:rPr sz="2000" dirty="0"/>
              <a:t>.</a:t>
            </a:r>
          </a:p>
        </p:txBody>
      </p:sp>
      <p:pic>
        <p:nvPicPr>
          <p:cNvPr id="3" name="Picture 2" descr="bilancia Giustizi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9A0817-1263-6364-AA5B-7DCEF73C1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5F79B8-952D-CCD6-68B6-650B34D35A24}"/>
              </a:ext>
            </a:extLst>
          </p:cNvPr>
          <p:cNvSpPr txBox="1"/>
          <p:nvPr/>
        </p:nvSpPr>
        <p:spPr>
          <a:xfrm>
            <a:off x="85725" y="91440"/>
            <a:ext cx="1198435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800" dirty="0"/>
              <a:t>Nel </a:t>
            </a:r>
            <a:r>
              <a:rPr sz="2800" dirty="0" err="1"/>
              <a:t>quadro</a:t>
            </a:r>
            <a:r>
              <a:rPr sz="2800" dirty="0"/>
              <a:t> </a:t>
            </a:r>
            <a:r>
              <a:rPr sz="2800" dirty="0" err="1"/>
              <a:t>descritto</a:t>
            </a:r>
            <a:r>
              <a:rPr sz="2800" dirty="0"/>
              <a:t> il  </a:t>
            </a:r>
            <a:r>
              <a:rPr sz="2800" dirty="0" err="1"/>
              <a:t>Ministero</a:t>
            </a:r>
            <a:r>
              <a:rPr sz="2800" dirty="0"/>
              <a:t> dell' </a:t>
            </a:r>
            <a:r>
              <a:rPr sz="2800" dirty="0" err="1"/>
              <a:t>economia</a:t>
            </a:r>
            <a:r>
              <a:rPr sz="2800" dirty="0"/>
              <a:t> e </a:t>
            </a:r>
            <a:r>
              <a:rPr sz="2800" dirty="0" err="1"/>
              <a:t>delle</a:t>
            </a:r>
            <a:r>
              <a:rPr sz="2800" dirty="0"/>
              <a:t> </a:t>
            </a:r>
            <a:r>
              <a:rPr sz="2800" dirty="0" err="1"/>
              <a:t>finanze</a:t>
            </a:r>
            <a:r>
              <a:rPr sz="2800" dirty="0"/>
              <a:t> (MEF) </a:t>
            </a:r>
            <a:r>
              <a:rPr sz="2800" dirty="0" err="1"/>
              <a:t>svolge</a:t>
            </a:r>
            <a:r>
              <a:rPr sz="2800" dirty="0"/>
              <a:t> </a:t>
            </a:r>
            <a:r>
              <a:rPr sz="2800" dirty="0" err="1"/>
              <a:t>un'attività</a:t>
            </a:r>
            <a:r>
              <a:rPr sz="2800" dirty="0"/>
              <a:t> di</a:t>
            </a:r>
            <a:r>
              <a:rPr lang="it-IT" sz="2800" dirty="0"/>
              <a:t> </a:t>
            </a:r>
            <a:r>
              <a:rPr sz="2800" dirty="0" err="1"/>
              <a:t>monitoraggio</a:t>
            </a:r>
            <a:r>
              <a:rPr sz="2800" dirty="0"/>
              <a:t> e </a:t>
            </a:r>
            <a:r>
              <a:rPr sz="2800" dirty="0" err="1"/>
              <a:t>revisione</a:t>
            </a:r>
            <a:r>
              <a:rPr sz="2800" dirty="0"/>
              <a:t> </a:t>
            </a:r>
            <a:r>
              <a:rPr sz="2800" dirty="0" err="1"/>
              <a:t>periodica</a:t>
            </a:r>
            <a:r>
              <a:rPr sz="2800" dirty="0"/>
              <a:t> </a:t>
            </a:r>
            <a:r>
              <a:rPr sz="2800" dirty="0" err="1"/>
              <a:t>delle</a:t>
            </a:r>
            <a:r>
              <a:rPr sz="2800" dirty="0"/>
              <a:t> </a:t>
            </a:r>
            <a:r>
              <a:rPr sz="2800" dirty="0" err="1"/>
              <a:t>partecipazioni</a:t>
            </a:r>
            <a:r>
              <a:rPr sz="2800" dirty="0"/>
              <a:t> </a:t>
            </a:r>
            <a:r>
              <a:rPr sz="2800" dirty="0" err="1"/>
              <a:t>pubbliche</a:t>
            </a:r>
            <a:r>
              <a:rPr sz="2800" dirty="0"/>
              <a:t> per </a:t>
            </a:r>
            <a:r>
              <a:rPr sz="2800" dirty="0" err="1"/>
              <a:t>verificarne</a:t>
            </a:r>
            <a:r>
              <a:rPr sz="2800" dirty="0"/>
              <a:t> </a:t>
            </a:r>
            <a:r>
              <a:rPr sz="2800" dirty="0" err="1"/>
              <a:t>l'efficacia</a:t>
            </a:r>
            <a:r>
              <a:rPr sz="2800" dirty="0"/>
              <a:t> e</a:t>
            </a:r>
            <a:r>
              <a:rPr lang="it-IT" sz="2800" dirty="0"/>
              <a:t> </a:t>
            </a:r>
            <a:r>
              <a:rPr sz="2800" dirty="0"/>
              <a:t>la </a:t>
            </a:r>
            <a:r>
              <a:rPr sz="2800" dirty="0" err="1"/>
              <a:t>coerenza</a:t>
            </a:r>
            <a:r>
              <a:rPr sz="2800" dirty="0"/>
              <a:t> con </a:t>
            </a:r>
            <a:r>
              <a:rPr sz="2800" dirty="0" err="1"/>
              <a:t>gli</a:t>
            </a:r>
            <a:r>
              <a:rPr sz="2800" dirty="0"/>
              <a:t> </a:t>
            </a:r>
            <a:r>
              <a:rPr sz="2800" dirty="0" err="1"/>
              <a:t>obiettivi</a:t>
            </a:r>
            <a:r>
              <a:rPr sz="2800" dirty="0"/>
              <a:t> di interesse </a:t>
            </a:r>
            <a:r>
              <a:rPr sz="2800" dirty="0" err="1"/>
              <a:t>pubblico</a:t>
            </a:r>
            <a:endParaRPr sz="2800" dirty="0"/>
          </a:p>
          <a:p>
            <a:pPr>
              <a:defRPr sz="1800">
                <a:solidFill>
                  <a:srgbClr val="FFFFFF"/>
                </a:solidFill>
                <a:latin typeface="Calibri"/>
              </a:defRPr>
            </a:pPr>
            <a:r>
              <a:rPr sz="2800" dirty="0"/>
              <a:t>idea </a:t>
            </a:r>
            <a:r>
              <a:rPr sz="2800" dirty="0" err="1"/>
              <a:t>fondamentale</a:t>
            </a:r>
            <a:r>
              <a:rPr sz="2800" dirty="0"/>
              <a:t> </a:t>
            </a:r>
            <a:r>
              <a:rPr sz="2800" dirty="0" err="1"/>
              <a:t>della</a:t>
            </a:r>
            <a:r>
              <a:rPr sz="2800" dirty="0"/>
              <a:t> </a:t>
            </a:r>
            <a:r>
              <a:rPr sz="2800" dirty="0" err="1"/>
              <a:t>scelta</a:t>
            </a:r>
            <a:r>
              <a:rPr sz="2800" dirty="0"/>
              <a:t>  </a:t>
            </a:r>
            <a:r>
              <a:rPr sz="2800" dirty="0" err="1"/>
              <a:t>della</a:t>
            </a:r>
            <a:r>
              <a:rPr sz="2800" dirty="0"/>
              <a:t> </a:t>
            </a:r>
            <a:r>
              <a:rPr sz="2800" dirty="0" err="1"/>
              <a:t>partecipazione</a:t>
            </a:r>
            <a:r>
              <a:rPr sz="2800" dirty="0"/>
              <a:t> </a:t>
            </a:r>
            <a:r>
              <a:rPr sz="2800" dirty="0" err="1"/>
              <a:t>pubblica</a:t>
            </a:r>
            <a:r>
              <a:rPr sz="2800" dirty="0"/>
              <a:t> in </a:t>
            </a:r>
            <a:r>
              <a:rPr sz="2800" dirty="0" err="1"/>
              <a:t>società</a:t>
            </a:r>
            <a:r>
              <a:rPr sz="2800" dirty="0"/>
              <a:t> è in </a:t>
            </a:r>
            <a:r>
              <a:rPr sz="2800" dirty="0" err="1"/>
              <a:t>conclusione</a:t>
            </a:r>
            <a:r>
              <a:rPr lang="it-IT" sz="2800" dirty="0"/>
              <a:t> </a:t>
            </a:r>
            <a:r>
              <a:rPr sz="2800" dirty="0" err="1"/>
              <a:t>affiancata</a:t>
            </a:r>
            <a:r>
              <a:rPr sz="2800" dirty="0"/>
              <a:t> da  </a:t>
            </a:r>
            <a:r>
              <a:rPr sz="2800" dirty="0" err="1"/>
              <a:t>ragioni</a:t>
            </a:r>
            <a:r>
              <a:rPr sz="2800" dirty="0"/>
              <a:t> di interesse </a:t>
            </a:r>
            <a:r>
              <a:rPr sz="2800" dirty="0" err="1"/>
              <a:t>pubblico</a:t>
            </a:r>
            <a:r>
              <a:rPr sz="2800" dirty="0"/>
              <a:t>, </a:t>
            </a:r>
            <a:r>
              <a:rPr sz="2800" dirty="0" err="1"/>
              <a:t>sostenibilità</a:t>
            </a:r>
            <a:r>
              <a:rPr sz="2800" dirty="0"/>
              <a:t> </a:t>
            </a:r>
            <a:r>
              <a:rPr sz="2800" dirty="0" err="1"/>
              <a:t>economica</a:t>
            </a:r>
            <a:r>
              <a:rPr sz="2800" dirty="0"/>
              <a:t> e </a:t>
            </a:r>
            <a:r>
              <a:rPr sz="2800" dirty="0" err="1"/>
              <a:t>gestione</a:t>
            </a:r>
            <a:r>
              <a:rPr sz="2800" dirty="0"/>
              <a:t> </a:t>
            </a:r>
            <a:r>
              <a:rPr sz="2800" dirty="0" err="1"/>
              <a:t>efficiente</a:t>
            </a:r>
            <a:r>
              <a:rPr sz="2800" dirty="0"/>
              <a:t> e</a:t>
            </a:r>
            <a:r>
              <a:rPr lang="it-IT" sz="2800" dirty="0"/>
              <a:t> </a:t>
            </a:r>
            <a:r>
              <a:rPr sz="2800" dirty="0" err="1"/>
              <a:t>trasparente</a:t>
            </a:r>
            <a:endParaRPr sz="2800" dirty="0"/>
          </a:p>
        </p:txBody>
      </p:sp>
      <p:pic>
        <p:nvPicPr>
          <p:cNvPr id="3" name="Picture 2" descr="bilancia Giustizia.jpeg">
            <a:extLst>
              <a:ext uri="{FF2B5EF4-FFF2-40B4-BE49-F238E27FC236}">
                <a16:creationId xmlns:a16="http://schemas.microsoft.com/office/drawing/2014/main" id="{45A5D08F-F156-A85B-F52E-6B2A13B859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6217920"/>
            <a:ext cx="894522" cy="5486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900BFC-FF80-4E6C-D04C-40F287FCB341}"/>
              </a:ext>
            </a:extLst>
          </p:cNvPr>
          <p:cNvSpPr txBox="1"/>
          <p:nvPr/>
        </p:nvSpPr>
        <p:spPr>
          <a:xfrm>
            <a:off x="1097280" y="621792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1200">
                <a:solidFill>
                  <a:srgbClr val="FFFFFF"/>
                </a:solidFill>
                <a:latin typeface="Calibri"/>
              </a:defRPr>
            </a:pPr>
            <a:r>
              <a:t>Marcovalerio Pozzato – Corte dei conti Emilia-Romagna</a:t>
            </a:r>
          </a:p>
        </p:txBody>
      </p:sp>
    </p:spTree>
    <p:extLst>
      <p:ext uri="{BB962C8B-B14F-4D97-AF65-F5344CB8AC3E}">
        <p14:creationId xmlns:p14="http://schemas.microsoft.com/office/powerpoint/2010/main" val="1131501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b55e0a-b168-424f-a65f-691bd2c878e9">
      <Terms xmlns="http://schemas.microsoft.com/office/infopath/2007/PartnerControls"/>
    </lcf76f155ced4ddcb4097134ff3c332f>
    <TaxCatchAll xmlns="6ca34962-3890-44e0-a8eb-ea1b2739bd6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04795954EF7614986DFE3FBE85A4FEF" ma:contentTypeVersion="15" ma:contentTypeDescription="Creare un nuovo documento." ma:contentTypeScope="" ma:versionID="f5f7685a07434c6d7385bb87d70abfb8">
  <xsd:schema xmlns:xsd="http://www.w3.org/2001/XMLSchema" xmlns:xs="http://www.w3.org/2001/XMLSchema" xmlns:p="http://schemas.microsoft.com/office/2006/metadata/properties" xmlns:ns2="28b55e0a-b168-424f-a65f-691bd2c878e9" xmlns:ns3="6ca34962-3890-44e0-a8eb-ea1b2739bd6b" targetNamespace="http://schemas.microsoft.com/office/2006/metadata/properties" ma:root="true" ma:fieldsID="57e507198a58a2e5bd128bc46ccd8cf9" ns2:_="" ns3:_="">
    <xsd:import namespace="28b55e0a-b168-424f-a65f-691bd2c878e9"/>
    <xsd:import namespace="6ca34962-3890-44e0-a8eb-ea1b2739bd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b55e0a-b168-424f-a65f-691bd2c878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Tag immagine" ma:readOnly="false" ma:fieldId="{5cf76f15-5ced-4ddc-b409-7134ff3c332f}" ma:taxonomyMulti="true" ma:sspId="2834f4fd-09a9-4fb3-8ca8-41cc2ca2d5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34962-3890-44e0-a8eb-ea1b2739bd6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e39be18-fd28-4787-9880-d73ab5787eb2}" ma:internalName="TaxCatchAll" ma:showField="CatchAllData" ma:web="6ca34962-3890-44e0-a8eb-ea1b2739bd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460ABE-8161-4159-B894-D916CEE54B11}">
  <ds:schemaRefs>
    <ds:schemaRef ds:uri="http://schemas.microsoft.com/office/2006/metadata/properties"/>
    <ds:schemaRef ds:uri="http://schemas.microsoft.com/office/infopath/2007/PartnerControls"/>
    <ds:schemaRef ds:uri="28b55e0a-b168-424f-a65f-691bd2c878e9"/>
    <ds:schemaRef ds:uri="6ca34962-3890-44e0-a8eb-ea1b2739bd6b"/>
  </ds:schemaRefs>
</ds:datastoreItem>
</file>

<file path=customXml/itemProps2.xml><?xml version="1.0" encoding="utf-8"?>
<ds:datastoreItem xmlns:ds="http://schemas.openxmlformats.org/officeDocument/2006/customXml" ds:itemID="{3A61D5E6-B113-4667-8DFF-248D98AA31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BA5B95-8354-44DF-A8F6-1464313DD8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b55e0a-b168-424f-a65f-691bd2c878e9"/>
    <ds:schemaRef ds:uri="6ca34962-3890-44e0-a8eb-ea1b2739bd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4148</Words>
  <Application>Microsoft Office PowerPoint</Application>
  <PresentationFormat>Personalizzato</PresentationFormat>
  <Paragraphs>172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/>
  <cp:keywords/>
  <dc:description>generated using python-pptx</dc:description>
  <cp:lastModifiedBy>Gea Zoda</cp:lastModifiedBy>
  <cp:revision>8</cp:revision>
  <dcterms:created xsi:type="dcterms:W3CDTF">2013-01-27T09:14:16Z</dcterms:created>
  <dcterms:modified xsi:type="dcterms:W3CDTF">2025-12-04T08:54:46Z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0x010100B04795954EF7614986DFE3FBE85A4FEF</vt:lpwstr>
  </property>
</Properties>
</file>